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7" r:id="rId2"/>
    <p:sldId id="283" r:id="rId3"/>
    <p:sldId id="258" r:id="rId4"/>
    <p:sldId id="261" r:id="rId5"/>
    <p:sldId id="259" r:id="rId6"/>
    <p:sldId id="260" r:id="rId7"/>
    <p:sldId id="262" r:id="rId8"/>
    <p:sldId id="263" r:id="rId9"/>
    <p:sldId id="265" r:id="rId10"/>
    <p:sldId id="267" r:id="rId11"/>
    <p:sldId id="286" r:id="rId12"/>
    <p:sldId id="288" r:id="rId13"/>
    <p:sldId id="284" r:id="rId14"/>
    <p:sldId id="285" r:id="rId15"/>
    <p:sldId id="269" r:id="rId16"/>
    <p:sldId id="271" r:id="rId17"/>
    <p:sldId id="273" r:id="rId18"/>
    <p:sldId id="279" r:id="rId19"/>
    <p:sldId id="280" r:id="rId20"/>
    <p:sldId id="281" r:id="rId21"/>
    <p:sldId id="287" r:id="rId22"/>
    <p:sldId id="277" r:id="rId23"/>
    <p:sldId id="282" r:id="rId24"/>
    <p:sldId id="264" r:id="rId25"/>
    <p:sldId id="268" r:id="rId26"/>
    <p:sldId id="274" r:id="rId27"/>
    <p:sldId id="27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1801"/>
  </p:normalViewPr>
  <p:slideViewPr>
    <p:cSldViewPr snapToGrid="0" snapToObjects="1">
      <p:cViewPr>
        <p:scale>
          <a:sx n="130" d="100"/>
          <a:sy n="130" d="100"/>
        </p:scale>
        <p:origin x="560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EED0E8-BD66-C14F-9D2C-33DACEBEAE89}" type="datetimeFigureOut">
              <a:rPr lang="en-US" smtClean="0"/>
              <a:t>6/5/17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72B24-2417-2A47-8DB9-4001AA67E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05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880D9-F5EC-CE43-8F05-C719807A4F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52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972B24-2417-2A47-8DB9-4001AA67E0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41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972B24-2417-2A47-8DB9-4001AA67E0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11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W(t)</a:t>
            </a:r>
            <a:r>
              <a:rPr lang="en-US" baseline="0" dirty="0" smtClean="0"/>
              <a:t> is treated as random </a:t>
            </a:r>
          </a:p>
          <a:p>
            <a:r>
              <a:rPr lang="en-US" baseline="0" dirty="0" smtClean="0"/>
              <a:t>Consumer:  if the test is passed we want probability the failures over time t being larger than t*</a:t>
            </a:r>
            <a:r>
              <a:rPr lang="en-US" baseline="0" dirty="0" err="1" smtClean="0"/>
              <a:t>pi_c</a:t>
            </a:r>
            <a:r>
              <a:rPr lang="en-US" baseline="0" dirty="0" smtClean="0"/>
              <a:t> to be small</a:t>
            </a:r>
          </a:p>
          <a:p>
            <a:r>
              <a:rPr lang="en-US" baseline="0" dirty="0" smtClean="0"/>
              <a:t>Producer: if the test is failed we want </a:t>
            </a:r>
            <a:r>
              <a:rPr lang="en-US" baseline="0" dirty="0" err="1" smtClean="0"/>
              <a:t>prob</a:t>
            </a:r>
            <a:r>
              <a:rPr lang="en-US" baseline="0" dirty="0" smtClean="0"/>
              <a:t> the failures over time t is less than t*</a:t>
            </a:r>
            <a:r>
              <a:rPr lang="en-US" baseline="0" dirty="0" err="1" smtClean="0"/>
              <a:t>pi_p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972B24-2417-2A47-8DB9-4001AA67E0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067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</a:t>
            </a:r>
            <a:r>
              <a:rPr lang="en-US" baseline="0" dirty="0" smtClean="0"/>
              <a:t> looking at Expo setting</a:t>
            </a:r>
          </a:p>
          <a:p>
            <a:r>
              <a:rPr lang="en-US" baseline="0" dirty="0" smtClean="0"/>
              <a:t>Want to control for both risk so must evaluate both conditional probabilities </a:t>
            </a:r>
          </a:p>
          <a:p>
            <a:r>
              <a:rPr lang="en-US" baseline="0" dirty="0" smtClean="0"/>
              <a:t>Know W(t) is this because modeled expo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972B24-2417-2A47-8DB9-4001AA67E0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8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know W follows Poisson Distribution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Integrating over the posterior of our current knowledge of lambda</a:t>
            </a:r>
          </a:p>
          <a:p>
            <a:r>
              <a:rPr lang="en-US" baseline="0" dirty="0" smtClean="0"/>
              <a:t>So we know how to evaluate this conditional probability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972B24-2417-2A47-8DB9-4001AA67E0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824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972B24-2417-2A47-8DB9-4001AA67E0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8619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Would do double integration over lambda and beta,</a:t>
            </a:r>
            <a:r>
              <a:rPr lang="en-US" baseline="0" dirty="0" smtClean="0"/>
              <a:t> we will use posterior draws in practice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972B24-2417-2A47-8DB9-4001AA67E0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482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dirty="0" smtClean="0"/>
              <a:t>Treating</a:t>
            </a:r>
            <a:r>
              <a:rPr lang="en-US" baseline="0" dirty="0" smtClean="0"/>
              <a:t> phases as independent makes sense, because of the changing factors.</a:t>
            </a:r>
          </a:p>
          <a:p>
            <a:pPr rtl="0"/>
            <a:endParaRPr lang="en-US" baseline="0" dirty="0" smtClean="0"/>
          </a:p>
          <a:p>
            <a:pPr rtl="0"/>
            <a:r>
              <a:rPr lang="en-US" baseline="0" dirty="0" smtClean="0"/>
              <a:t>Exponential model used in many reliability settings because of its simplicity even though it often does not fit the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880D9-F5EC-CE43-8F05-C719807A4FE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7010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exponential when Weibull with shape &gt; 1 is true will lead to larger sample sizes than needed.  </a:t>
            </a:r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exponential when Weibull with shape &lt; 1 is true will lead to test that do not meet the specified producer and consumer risk criteria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880D9-F5EC-CE43-8F05-C719807A4FE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787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 do the same process for the producer risk </a:t>
            </a:r>
          </a:p>
          <a:p>
            <a:r>
              <a:rPr lang="en-US" dirty="0" smtClean="0"/>
              <a:t>Then we want to find combinations of T and C that</a:t>
            </a:r>
            <a:r>
              <a:rPr lang="en-US" baseline="0" dirty="0" smtClean="0"/>
              <a:t> satisfy both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972B24-2417-2A47-8DB9-4001AA67E07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552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am not</a:t>
            </a:r>
            <a:r>
              <a:rPr lang="en-US" baseline="0" dirty="0" smtClean="0"/>
              <a:t> the only one working on this project  </a:t>
            </a:r>
          </a:p>
          <a:p>
            <a:r>
              <a:rPr lang="en-US" baseline="0" dirty="0" smtClean="0"/>
              <a:t>List of my fellow collaborators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972B24-2417-2A47-8DB9-4001AA67E0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733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Setting</a:t>
            </a:r>
            <a:r>
              <a:rPr lang="en-US" baseline="0" dirty="0" smtClean="0"/>
              <a:t> up the problem</a:t>
            </a:r>
          </a:p>
          <a:p>
            <a:r>
              <a:rPr lang="en-US" baseline="0" dirty="0" smtClean="0"/>
              <a:t>Developmental stages, back and forth between test</a:t>
            </a:r>
          </a:p>
          <a:p>
            <a:r>
              <a:rPr lang="en-US" baseline="0" dirty="0" smtClean="0"/>
              <a:t>Cost : both test and investment -&gt; efficient and accurate testing being important  </a:t>
            </a:r>
          </a:p>
          <a:p>
            <a:r>
              <a:rPr lang="en-US" baseline="0" dirty="0" smtClean="0"/>
              <a:t>Risk on both sides</a:t>
            </a:r>
          </a:p>
          <a:p>
            <a:r>
              <a:rPr lang="en-US" baseline="0" dirty="0" smtClean="0"/>
              <a:t>Examples in Space Crafts, Healthcare, Military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880D9-F5EC-CE43-8F05-C719807A4F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30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Cut this slide if needed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972B24-2417-2A47-8DB9-4001AA67E0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906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Pointing out the features of the test and where</a:t>
            </a:r>
            <a:r>
              <a:rPr lang="en-US" baseline="0" dirty="0" smtClean="0"/>
              <a:t> sources of variation are.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972B24-2417-2A47-8DB9-4001AA67E0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67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Rate parameter and what it means </a:t>
            </a:r>
          </a:p>
          <a:p>
            <a:r>
              <a:rPr lang="en-US" baseline="0" dirty="0" smtClean="0"/>
              <a:t>Common components across vehicles</a:t>
            </a:r>
          </a:p>
          <a:p>
            <a:r>
              <a:rPr lang="en-US" baseline="0" dirty="0" smtClean="0"/>
              <a:t>Bayesian version of random effects model </a:t>
            </a:r>
          </a:p>
          <a:p>
            <a:r>
              <a:rPr lang="en-US" baseline="0" dirty="0" smtClean="0"/>
              <a:t>Growth parameters: we expect reliability to improve between phases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972B24-2417-2A47-8DB9-4001AA67E0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113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Beta parameter may</a:t>
            </a:r>
            <a:r>
              <a:rPr lang="en-US" baseline="0" dirty="0" smtClean="0"/>
              <a:t> be indexed by failure mode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972B24-2417-2A47-8DB9-4001AA67E0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184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972B24-2417-2A47-8DB9-4001AA67E0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73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972B24-2417-2A47-8DB9-4001AA67E0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036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ABC41-5B87-D740-B569-D70191715044}" type="datetimeFigureOut">
              <a:rPr lang="en-US" smtClean="0"/>
              <a:t>6/5/17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747CB-30EA-1442-B5BF-D95607632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75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ABC41-5B87-D740-B569-D70191715044}" type="datetimeFigureOut">
              <a:rPr lang="en-US" smtClean="0"/>
              <a:t>6/5/17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747CB-30EA-1442-B5BF-D95607632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74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ABC41-5B87-D740-B569-D70191715044}" type="datetimeFigureOut">
              <a:rPr lang="en-US" smtClean="0"/>
              <a:t>6/5/17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747CB-30EA-1442-B5BF-D95607632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670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ABC41-5B87-D740-B569-D70191715044}" type="datetimeFigureOut">
              <a:rPr lang="en-US" smtClean="0"/>
              <a:t>6/5/17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747CB-30EA-1442-B5BF-D95607632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334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ABC41-5B87-D740-B569-D70191715044}" type="datetimeFigureOut">
              <a:rPr lang="en-US" smtClean="0"/>
              <a:t>6/5/17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747CB-30EA-1442-B5BF-D95607632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22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ABC41-5B87-D740-B569-D70191715044}" type="datetimeFigureOut">
              <a:rPr lang="en-US" smtClean="0"/>
              <a:t>6/5/17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747CB-30EA-1442-B5BF-D95607632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54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ABC41-5B87-D740-B569-D70191715044}" type="datetimeFigureOut">
              <a:rPr lang="en-US" smtClean="0"/>
              <a:t>6/5/17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747CB-30EA-1442-B5BF-D95607632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15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ABC41-5B87-D740-B569-D70191715044}" type="datetimeFigureOut">
              <a:rPr lang="en-US" smtClean="0"/>
              <a:t>6/5/17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747CB-30EA-1442-B5BF-D95607632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58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ABC41-5B87-D740-B569-D70191715044}" type="datetimeFigureOut">
              <a:rPr lang="en-US" smtClean="0"/>
              <a:t>6/5/17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747CB-30EA-1442-B5BF-D95607632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06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ABC41-5B87-D740-B569-D70191715044}" type="datetimeFigureOut">
              <a:rPr lang="en-US" smtClean="0"/>
              <a:t>6/5/17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747CB-30EA-1442-B5BF-D95607632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41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ABC41-5B87-D740-B569-D70191715044}" type="datetimeFigureOut">
              <a:rPr lang="en-US" smtClean="0"/>
              <a:t>6/5/17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747CB-30EA-1442-B5BF-D95607632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40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1ABC41-5B87-D740-B569-D70191715044}" type="datetimeFigureOut">
              <a:rPr lang="en-US" smtClean="0"/>
              <a:t>6/5/17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747CB-30EA-1442-B5BF-D95607632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88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30.png"/><Relationship Id="rId6" Type="http://schemas.openxmlformats.org/officeDocument/2006/relationships/image" Target="../media/image140.png"/><Relationship Id="rId7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1.png"/><Relationship Id="rId3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0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65163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b="1" dirty="0"/>
              <a:t>Reliability Assessment of Multiple Component Systems Using Bayesian Hierarchical Models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41801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James Gilman</a:t>
            </a:r>
            <a:endParaRPr lang="en-US" sz="2800" dirty="0"/>
          </a:p>
          <a:p>
            <a:r>
              <a:rPr lang="en-US" sz="2800" dirty="0" smtClean="0"/>
              <a:t>7 June, 2017</a:t>
            </a:r>
            <a:endParaRPr lang="en-US" sz="2800" dirty="0"/>
          </a:p>
        </p:txBody>
      </p:sp>
      <p:pic>
        <p:nvPicPr>
          <p:cNvPr id="4" name="Picture 2" descr="http://brand.ncsu.edu/img/logo/brick2x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776" y="5409639"/>
            <a:ext cx="1906204" cy="94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846" y="5409639"/>
            <a:ext cx="2045602" cy="94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16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403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Bayesian Hierarchical Model </a:t>
            </a:r>
            <a:br>
              <a:rPr lang="en-US" b="1" dirty="0" smtClean="0"/>
            </a:br>
            <a:r>
              <a:rPr lang="en-US" sz="3200" b="1" dirty="0" smtClean="0"/>
              <a:t>Weibull</a:t>
            </a:r>
            <a:endParaRPr 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9593"/>
                <a:ext cx="5919216" cy="2033143"/>
              </a:xfrm>
            </p:spPr>
            <p:txBody>
              <a:bodyPr>
                <a:normAutofit/>
              </a:bodyPr>
              <a:lstStyle/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/>
                  <a:t>Phase 1: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ysClr val="windowText" lastClr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ysClr val="windowText" lastClr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  <m:r>
                      <a:rPr lang="en-US">
                        <a:solidFill>
                          <a:sysClr val="windowText" lastClr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</a:rPr>
                      <m:t> ~</m:t>
                    </m:r>
                    <m:r>
                      <a:rPr lang="en-US" b="0" i="1" smtClean="0">
                        <a:solidFill>
                          <a:sysClr val="windowText" lastClr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</a:rPr>
                      <m:t>𝑊𝑒𝑖𝑏𝑢𝑙𝑙</m:t>
                    </m:r>
                    <m:d>
                      <m:dPr>
                        <m:ctrlPr>
                          <a:rPr lang="en-US" i="1" smtClean="0">
                            <a:solidFill>
                              <a:sysClr val="windowText" lastClr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ysClr val="windowText" lastClr="000000"/>
                                </a:solidFill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ysClr val="windowText" lastClr="000000"/>
                                </a:solidFill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>
                                <a:solidFill>
                                  <a:sysClr val="windowText" lastClr="000000"/>
                                </a:solidFill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ysClr val="windowText" lastClr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ysClr val="windowText" lastClr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𝜅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/>
                  <a:t>Phase 2: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ysClr val="windowText" lastClr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ysClr val="windowText" lastClr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  <m:r>
                      <a:rPr lang="en-US">
                        <a:solidFill>
                          <a:sysClr val="windowText" lastClr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</a:rPr>
                      <m:t>~</m:t>
                    </m:r>
                    <m:r>
                      <a:rPr lang="en-US" b="0" i="1" smtClean="0">
                        <a:solidFill>
                          <a:sysClr val="windowText" lastClr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</a:rPr>
                      <m:t>𝑊𝑒𝑖𝑏𝑢𝑙𝑙</m:t>
                    </m:r>
                    <m:d>
                      <m:dPr>
                        <m:ctrlPr>
                          <a:rPr lang="en-US" i="1">
                            <a:solidFill>
                              <a:sysClr val="windowText" lastClr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ysClr val="windowText" lastClr="000000"/>
                                </a:solidFill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ysClr val="windowText" lastClr="000000"/>
                                </a:solidFill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>
                                <a:solidFill>
                                  <a:sysClr val="windowText" lastClr="000000"/>
                                </a:solidFill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solidFill>
                                  <a:sysClr val="windowText" lastClr="000000"/>
                                </a:solidFill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uFill>
                                      <a:solidFill>
                                        <a:srgbClr val="000000"/>
                                      </a:solidFill>
                                    </a:u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solidFill>
                                      <a:sysClr val="windowText" lastClr="000000"/>
                                    </a:solidFill>
                                    <a:effectLst/>
                                    <a:uFill>
                                      <a:solidFill>
                                        <a:srgbClr val="000000"/>
                                      </a:solidFill>
                                    </a:uFill>
                                    <a:latin typeface="Cambria Math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>
                                    <a:solidFill>
                                      <a:sysClr val="windowText" lastClr="000000"/>
                                    </a:solidFill>
                                    <a:effectLst/>
                                    <a:uFill>
                                      <a:solidFill>
                                        <a:srgbClr val="000000"/>
                                      </a:solidFill>
                                    </a:u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  <m:sub>
                            <m:r>
                              <a:rPr lang="en-US" b="0" i="1" smtClean="0">
                                <a:solidFill>
                                  <a:sysClr val="windowText" lastClr="000000"/>
                                </a:solidFill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ysClr val="windowText" lastClr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𝜅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/>
                  <a:t>Phase 3: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ysClr val="windowText" lastClr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ysClr val="windowText" lastClr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  <m:r>
                      <a:rPr lang="en-US">
                        <a:solidFill>
                          <a:sysClr val="windowText" lastClr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</a:rPr>
                      <m:t>~</m:t>
                    </m:r>
                    <m:r>
                      <a:rPr lang="en-US" b="0" i="1" smtClean="0">
                        <a:solidFill>
                          <a:sysClr val="windowText" lastClr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</a:rPr>
                      <m:t>𝑊𝑒𝑖𝑏𝑢𝑙𝑙</m:t>
                    </m:r>
                    <m:d>
                      <m:dPr>
                        <m:ctrlPr>
                          <a:rPr lang="en-US" i="1">
                            <a:solidFill>
                              <a:sysClr val="windowText" lastClr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ysClr val="windowText" lastClr="000000"/>
                                </a:solidFill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ysClr val="windowText" lastClr="000000"/>
                                </a:solidFill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>
                                <a:solidFill>
                                  <a:sysClr val="windowText" lastClr="000000"/>
                                </a:solidFill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solidFill>
                                  <a:sysClr val="windowText" lastClr="000000"/>
                                </a:solidFill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uFill>
                                      <a:solidFill>
                                        <a:srgbClr val="000000"/>
                                      </a:solidFill>
                                    </a:u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solidFill>
                                      <a:sysClr val="windowText" lastClr="000000"/>
                                    </a:solidFill>
                                    <a:effectLst/>
                                    <a:uFill>
                                      <a:solidFill>
                                        <a:srgbClr val="000000"/>
                                      </a:solidFill>
                                    </a:uFill>
                                    <a:latin typeface="Cambria Math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>
                                    <a:solidFill>
                                      <a:sysClr val="windowText" lastClr="000000"/>
                                    </a:solidFill>
                                    <a:effectLst/>
                                    <a:uFill>
                                      <a:solidFill>
                                        <a:srgbClr val="000000"/>
                                      </a:solidFill>
                                    </a:u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  <m:sub>
                            <m:r>
                              <a:rPr lang="en-US" b="0" i="1" smtClean="0">
                                <a:solidFill>
                                  <a:sysClr val="windowText" lastClr="000000"/>
                                </a:solidFill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solidFill>
                                  <a:sysClr val="windowText" lastClr="000000"/>
                                </a:solidFill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ysClr val="windowText" lastClr="000000"/>
                                    </a:solidFill>
                                    <a:effectLst/>
                                    <a:uFill>
                                      <a:solidFill>
                                        <a:srgbClr val="000000"/>
                                      </a:solidFill>
                                    </a:u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solidFill>
                                      <a:sysClr val="windowText" lastClr="000000"/>
                                    </a:solidFill>
                                    <a:effectLst/>
                                    <a:uFill>
                                      <a:solidFill>
                                        <a:srgbClr val="000000"/>
                                      </a:solidFill>
                                    </a:uFill>
                                    <a:latin typeface="Cambria Math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>
                                    <a:solidFill>
                                      <a:sysClr val="windowText" lastClr="000000"/>
                                    </a:solidFill>
                                    <a:effectLst/>
                                    <a:uFill>
                                      <a:solidFill>
                                        <a:srgbClr val="000000"/>
                                      </a:solidFill>
                                    </a:u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  <m:sub>
                            <m:r>
                              <a:rPr lang="en-US" b="0" i="1" smtClean="0">
                                <a:solidFill>
                                  <a:sysClr val="windowText" lastClr="000000"/>
                                </a:solidFill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ysClr val="windowText" lastClr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𝜅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9593"/>
                <a:ext cx="5919216" cy="2033143"/>
              </a:xfrm>
              <a:blipFill rotWithShape="0">
                <a:blip r:embed="rId3"/>
                <a:stretch>
                  <a:fillRect l="-2163" t="-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757416" y="1999963"/>
                <a:ext cx="4370832" cy="1150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400"/>
                  </a:spcAft>
                  <a:tabLst>
                    <a:tab pos="740410" algn="l"/>
                  </a:tabLst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ysClr val="windowText" lastClr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</a:rPr>
                      <m:t>𝑖</m:t>
                    </m:r>
                    <m:r>
                      <a:rPr lang="en-US" b="0" smtClean="0">
                        <a:solidFill>
                          <a:sysClr val="windowText" lastClr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</a:rPr>
                      <m:t>=</m:t>
                    </m:r>
                    <m:r>
                      <a:rPr lang="en-US" b="0" i="1" smtClean="0">
                        <a:solidFill>
                          <a:sysClr val="windowText" lastClr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</a:rPr>
                      <m:t>1</m:t>
                    </m:r>
                    <m:r>
                      <a:rPr lang="en-US" b="0" smtClean="0">
                        <a:solidFill>
                          <a:sysClr val="windowText" lastClr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</a:rPr>
                      <m:t>,</m:t>
                    </m:r>
                    <m:r>
                      <a:rPr lang="en-US" b="0" i="1" smtClean="0">
                        <a:solidFill>
                          <a:sysClr val="windowText" lastClr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</a:rPr>
                      <m:t>2</m:t>
                    </m:r>
                    <m:r>
                      <a:rPr lang="en-US" b="0" smtClean="0">
                        <a:solidFill>
                          <a:sysClr val="windowText" lastClr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</a:rPr>
                      <m:t>,…,</m:t>
                    </m:r>
                    <m:r>
                      <a:rPr lang="en-US" b="0" i="1" smtClean="0">
                        <a:solidFill>
                          <a:sysClr val="windowText" lastClr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</a:rPr>
                      <m:t>8</m:t>
                    </m:r>
                  </m:oMath>
                </a14:m>
                <a:r>
                  <a:rPr lang="en-US" b="0" dirty="0">
                    <a:solidFill>
                      <a:sysClr val="windowText" lastClr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</a:rPr>
                  <a:t> </a:t>
                </a:r>
                <a:r>
                  <a:rPr lang="en-US" b="0" dirty="0" smtClean="0">
                    <a:solidFill>
                      <a:sysClr val="windowText" lastClr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</a:rPr>
                  <a:t>(</a:t>
                </a:r>
                <a:r>
                  <a:rPr lang="en-US" dirty="0">
                    <a:solidFill>
                      <a:sysClr val="windowText" lastClr="000000"/>
                    </a:solidFill>
                    <a:uFill>
                      <a:solidFill>
                        <a:srgbClr val="000000"/>
                      </a:solidFill>
                    </a:uFill>
                  </a:rPr>
                  <a:t>V</a:t>
                </a:r>
                <a:r>
                  <a:rPr lang="en-US" b="0" dirty="0" smtClean="0">
                    <a:solidFill>
                      <a:sysClr val="windowText" lastClr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</a:rPr>
                  <a:t>ehicles)</a:t>
                </a:r>
              </a:p>
              <a:p>
                <a:pPr algn="ctr">
                  <a:lnSpc>
                    <a:spcPct val="115000"/>
                  </a:lnSpc>
                  <a:spcAft>
                    <a:spcPts val="400"/>
                  </a:spcAft>
                  <a:tabLst>
                    <a:tab pos="740410" algn="l"/>
                  </a:tabLst>
                </a:pPr>
                <a:r>
                  <a:rPr lang="en-US" b="0" dirty="0" smtClean="0">
                    <a:solidFill>
                      <a:sysClr val="windowText" lastClr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</a:rPr>
                  <a:t> 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ysClr val="windowText" lastClr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</a:rPr>
                      <m:t>𝑗</m:t>
                    </m:r>
                    <m:r>
                      <a:rPr lang="en-US" b="0">
                        <a:solidFill>
                          <a:sysClr val="windowText" lastClr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</a:rPr>
                      <m:t>=</m:t>
                    </m:r>
                    <m:r>
                      <a:rPr lang="en-US" b="0" i="1">
                        <a:solidFill>
                          <a:sysClr val="windowText" lastClr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</a:rPr>
                      <m:t>1</m:t>
                    </m:r>
                    <m:r>
                      <a:rPr lang="en-US" b="0">
                        <a:solidFill>
                          <a:sysClr val="windowText" lastClr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</a:rPr>
                      <m:t>,</m:t>
                    </m:r>
                    <m:r>
                      <a:rPr lang="en-US" b="0" i="1">
                        <a:solidFill>
                          <a:sysClr val="windowText" lastClr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</a:rPr>
                      <m:t>2</m:t>
                    </m:r>
                    <m:r>
                      <a:rPr lang="en-US" b="0">
                        <a:solidFill>
                          <a:sysClr val="windowText" lastClr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</a:rPr>
                      <m:t>,…,</m:t>
                    </m:r>
                    <m:r>
                      <a:rPr lang="en-US" b="0" i="1">
                        <a:solidFill>
                          <a:sysClr val="windowText" lastClr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</a:rPr>
                      <m:t>26</m:t>
                    </m:r>
                  </m:oMath>
                </a14:m>
                <a:r>
                  <a:rPr lang="en-US" b="0" dirty="0">
                    <a:solidFill>
                      <a:sysClr val="windowText" lastClr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</a:rPr>
                  <a:t> </a:t>
                </a:r>
                <a:r>
                  <a:rPr lang="en-US" b="0" dirty="0" smtClean="0">
                    <a:solidFill>
                      <a:sysClr val="windowText" lastClr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</a:rPr>
                  <a:t>(</a:t>
                </a:r>
                <a:r>
                  <a:rPr lang="en-US" dirty="0"/>
                  <a:t>Component </a:t>
                </a:r>
                <a:r>
                  <a:rPr lang="en-US" dirty="0" smtClean="0"/>
                  <a:t>Failures</a:t>
                </a:r>
                <a:r>
                  <a:rPr lang="en-US" b="0" dirty="0" smtClean="0">
                    <a:solidFill>
                      <a:sysClr val="windowText" lastClr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</a:rPr>
                  <a:t>)</a:t>
                </a:r>
              </a:p>
              <a:p>
                <a:pPr algn="ctr">
                  <a:lnSpc>
                    <a:spcPct val="115000"/>
                  </a:lnSpc>
                  <a:spcAft>
                    <a:spcPts val="400"/>
                  </a:spcAft>
                  <a:tabLst>
                    <a:tab pos="740410" algn="l"/>
                  </a:tabLst>
                </a:pPr>
                <a:endParaRPr lang="en-US" b="0" dirty="0">
                  <a:solidFill>
                    <a:sysClr val="windowText" lastClr="00000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Times New Roman"/>
                  <a:ea typeface="Arial Unicode MS"/>
                  <a:cs typeface="Arial Unicode MS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416" y="1999963"/>
                <a:ext cx="4370832" cy="1150571"/>
              </a:xfrm>
              <a:prstGeom prst="rect">
                <a:avLst/>
              </a:prstGeom>
              <a:blipFill rotWithShape="0">
                <a:blip r:embed="rId4"/>
                <a:stretch>
                  <a:fillRect t="-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8200" y="3523789"/>
                <a:ext cx="7235952" cy="1061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400"/>
                  </a:spcAft>
                  <a:tabLst>
                    <a:tab pos="740410" algn="l"/>
                  </a:tabLst>
                </a:pPr>
                <a:r>
                  <a:rPr lang="en-US" sz="2400" dirty="0" smtClean="0">
                    <a:solidFill>
                      <a:sysClr val="windowText" lastClr="000000"/>
                    </a:solidFill>
                    <a:uFill>
                      <a:solidFill>
                        <a:srgbClr val="000000"/>
                      </a:solidFill>
                    </a:uFill>
                  </a:rPr>
                  <a:t>Rate Parameter: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ysClr val="windowText" lastClr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ysClr val="windowText" lastClr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sz="2400">
                            <a:solidFill>
                              <a:sysClr val="windowText" lastClr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en-US" sz="2400">
                        <a:solidFill>
                          <a:sysClr val="windowText" lastClr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</a:rPr>
                      <m:t>~</m:t>
                    </m:r>
                    <m:r>
                      <a:rPr lang="en-US" sz="2400">
                        <a:solidFill>
                          <a:sysClr val="windowText" lastClr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</a:rPr>
                      <m:t>𝑔𝑎𝑚𝑚𝑎</m:t>
                    </m:r>
                    <m:r>
                      <a:rPr lang="en-US" sz="2400">
                        <a:solidFill>
                          <a:sysClr val="windowText" lastClr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ysClr val="windowText" lastClr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ysClr val="windowText" lastClr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ysClr val="windowText" lastClr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2400">
                        <a:solidFill>
                          <a:sysClr val="windowText" lastClr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ysClr val="windowText" lastClr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ysClr val="windowText" lastClr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ysClr val="windowText" lastClr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2400">
                        <a:solidFill>
                          <a:sysClr val="windowText" lastClr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</a:rPr>
                      <m:t>)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uFill>
                    <a:solidFill>
                      <a:srgbClr val="000000"/>
                    </a:solidFill>
                  </a:uFill>
                  <a:latin typeface="Times New Roman"/>
                  <a:ea typeface="Arial Unicode MS"/>
                  <a:cs typeface="Arial Unicode MS"/>
                </a:endParaRPr>
              </a:p>
              <a:p>
                <a:pPr algn="ctr">
                  <a:lnSpc>
                    <a:spcPct val="115000"/>
                  </a:lnSpc>
                  <a:spcAft>
                    <a:spcPts val="400"/>
                  </a:spcAft>
                  <a:tabLst>
                    <a:tab pos="740410" algn="l"/>
                  </a:tabLs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2400">
                        <a:solidFill>
                          <a:sysClr val="windowText" lastClr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</a:rPr>
                      <m:t>~ </m:t>
                    </m:r>
                    <m:r>
                      <a:rPr lang="en-US" sz="2400">
                        <a:solidFill>
                          <a:sysClr val="windowText" lastClr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</a:rPr>
                      <m:t>𝑔𝑎𝑚𝑚𝑎</m:t>
                    </m:r>
                    <m:d>
                      <m:d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ysClr val="windowText" lastClr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/>
                          </a:rPr>
                          <m:t>.001,.001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uFill>
                      <a:solidFill>
                        <a:srgbClr val="000000"/>
                      </a:solidFill>
                    </a:uFill>
                    <a:latin typeface="Times New Roman"/>
                    <a:ea typeface="Arial Unicode MS"/>
                    <a:cs typeface="Arial Unicode MS"/>
                  </a:rPr>
                  <a:t>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ysClr val="windowText" lastClr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ea typeface="Arial Unicode MS"/>
                        <a:cs typeface="Arial Unicode MS"/>
                      </a:rPr>
                      <m:t>~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ea typeface="Arial Unicode MS"/>
                        <a:cs typeface="Arial Unicode MS"/>
                      </a:rPr>
                      <m:t>𝑔𝑎𝑚𝑚𝑎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ea typeface="Arial Unicode MS"/>
                        <a:cs typeface="Arial Unicode MS"/>
                      </a:rPr>
                      <m:t>(.001,.001)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uFill>
                    <a:solidFill>
                      <a:srgbClr val="000000"/>
                    </a:solidFill>
                  </a:uFill>
                  <a:latin typeface="Times New Roman"/>
                  <a:ea typeface="Arial Unicode MS"/>
                  <a:cs typeface="Arial Unicode MS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523789"/>
                <a:ext cx="7235952" cy="1061573"/>
              </a:xfrm>
              <a:prstGeom prst="rect">
                <a:avLst/>
              </a:prstGeom>
              <a:blipFill rotWithShape="0">
                <a:blip r:embed="rId5"/>
                <a:stretch>
                  <a:fillRect l="-1348" b="-52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8200" y="4735549"/>
                <a:ext cx="6202680" cy="990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Growth Parameters: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ysClr val="windowText" lastClr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ysClr val="windowText" lastClr="000000"/>
                                </a:solidFill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solidFill>
                                  <a:sysClr val="windowText" lastClr="000000"/>
                                </a:solidFill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400">
                                <a:solidFill>
                                  <a:sysClr val="windowText" lastClr="000000"/>
                                </a:solidFill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  <m:sub>
                        <m:r>
                          <a:rPr lang="en-US" sz="2400" b="0" i="1" smtClean="0">
                            <a:solidFill>
                              <a:sysClr val="windowText" lastClr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2400" b="0">
                        <a:solidFill>
                          <a:sysClr val="windowText" lastClr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</a:rPr>
                      <m:t>~</m:t>
                    </m:r>
                    <m:r>
                      <a:rPr lang="en-US" sz="2400" b="0" i="1" smtClean="0">
                        <a:solidFill>
                          <a:sysClr val="windowText" lastClr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</a:rPr>
                      <m:t>𝑔𝑎𝑚𝑚𝑎</m:t>
                    </m:r>
                    <m:d>
                      <m:dPr>
                        <m:ctrlPr>
                          <a:rPr lang="en-US" sz="2400" b="0" i="1">
                            <a:solidFill>
                              <a:sysClr val="windowText" lastClr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ysClr val="windowText" lastClr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/>
                          </a:rPr>
                          <m:t>𝑐</m:t>
                        </m:r>
                        <m:r>
                          <a:rPr lang="en-US" sz="2400" b="0" i="1">
                            <a:solidFill>
                              <a:sysClr val="windowText" lastClr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ysClr val="windowText" lastClr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/>
                          </a:rPr>
                          <m:t>𝑑</m:t>
                        </m:r>
                      </m:e>
                    </m:d>
                  </m:oMath>
                </a14:m>
                <a:endParaRPr lang="en-US" sz="2400" dirty="0" smtClean="0"/>
              </a:p>
              <a:p>
                <a:r>
                  <a:rPr lang="en-US" sz="2400" dirty="0"/>
                  <a:t>	</a:t>
                </a:r>
                <a:r>
                  <a:rPr lang="en-US" sz="2400" dirty="0" smtClean="0"/>
                  <a:t>	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ysClr val="windowText" lastClr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ysClr val="windowText" lastClr="000000"/>
                                </a:solidFill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solidFill>
                                  <a:sysClr val="windowText" lastClr="000000"/>
                                </a:solidFill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400" b="0" i="0" smtClean="0">
                                <a:solidFill>
                                  <a:sysClr val="windowText" lastClr="000000"/>
                                </a:solidFill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  <m:sub>
                        <m:r>
                          <a:rPr lang="en-US" sz="2400" b="0" i="1" smtClean="0">
                            <a:solidFill>
                              <a:sysClr val="windowText" lastClr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2400">
                        <a:solidFill>
                          <a:sysClr val="windowText" lastClr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</a:rPr>
                      <m:t>~</m:t>
                    </m:r>
                    <m:r>
                      <a:rPr lang="en-US" sz="2400" b="0" i="1" smtClean="0">
                        <a:solidFill>
                          <a:sysClr val="windowText" lastClr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</a:rPr>
                      <m:t>𝑔𝑎𝑚𝑚</m:t>
                    </m:r>
                    <m:r>
                      <a:rPr lang="en-US" sz="2400">
                        <a:solidFill>
                          <a:sysClr val="windowText" lastClr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</a:rPr>
                      <m:t>𝑎</m:t>
                    </m:r>
                    <m:d>
                      <m:dPr>
                        <m:ctrlPr>
                          <a:rPr lang="en-US" sz="2400" b="0" i="1">
                            <a:solidFill>
                              <a:sysClr val="windowText" lastClr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ysClr val="windowText" lastClr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/>
                          </a:rPr>
                          <m:t>𝑐</m:t>
                        </m:r>
                        <m:r>
                          <a:rPr lang="en-US" sz="2400" b="0" i="1">
                            <a:solidFill>
                              <a:sysClr val="windowText" lastClr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ysClr val="windowText" lastClr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/>
                          </a:rPr>
                          <m:t>𝑑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35549"/>
                <a:ext cx="6202680" cy="990912"/>
              </a:xfrm>
              <a:prstGeom prst="rect">
                <a:avLst/>
              </a:prstGeom>
              <a:blipFill rotWithShape="0">
                <a:blip r:embed="rId6"/>
                <a:stretch>
                  <a:fillRect l="-1573" t="-4321"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38200" y="5796459"/>
                <a:ext cx="7235952" cy="517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400"/>
                  </a:spcAft>
                  <a:tabLst>
                    <a:tab pos="740410" algn="l"/>
                  </a:tabLst>
                </a:pPr>
                <a:r>
                  <a:rPr lang="en-US" sz="2400" dirty="0" smtClean="0">
                    <a:solidFill>
                      <a:sysClr val="windowText" lastClr="000000"/>
                    </a:solidFill>
                    <a:uFill>
                      <a:solidFill>
                        <a:srgbClr val="000000"/>
                      </a:solidFill>
                    </a:uFill>
                  </a:rPr>
                  <a:t>Shape Parameter: 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ysClr val="windowText" lastClr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charset="0"/>
                        <a:ea typeface="Cambria Math" charset="0"/>
                        <a:cs typeface="Cambria Math" charset="0"/>
                      </a:rPr>
                      <m:t>𝜅</m:t>
                    </m:r>
                    <m:r>
                      <a:rPr lang="en-US" sz="2400">
                        <a:solidFill>
                          <a:sysClr val="windowText" lastClr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</a:rPr>
                      <m:t>~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ea typeface="Arial Unicode MS"/>
                        <a:cs typeface="Arial Unicode MS"/>
                      </a:rPr>
                      <m:t>𝑔𝑎𝑚𝑚𝑎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ea typeface="Arial Unicode MS"/>
                        <a:cs typeface="Arial Unicode MS"/>
                      </a:rPr>
                      <m:t>(.001,.001)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uFill>
                    <a:solidFill>
                      <a:srgbClr val="000000"/>
                    </a:solidFill>
                  </a:uFill>
                  <a:latin typeface="Times New Roman"/>
                  <a:ea typeface="Arial Unicode MS"/>
                  <a:cs typeface="Arial Unicode MS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796459"/>
                <a:ext cx="7235952" cy="517065"/>
              </a:xfrm>
              <a:prstGeom prst="rect">
                <a:avLst/>
              </a:prstGeom>
              <a:blipFill rotWithShape="0">
                <a:blip r:embed="rId7"/>
                <a:stretch>
                  <a:fillRect l="-1348" t="-3529" b="-2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743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Goodness of Fit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4451"/>
              </p:ext>
            </p:extLst>
          </p:nvPr>
        </p:nvGraphicFramePr>
        <p:xfrm>
          <a:off x="2896457" y="2228088"/>
          <a:ext cx="6399086" cy="2987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282756"/>
                <a:gridCol w="111633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Model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DIC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Single Exponential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23258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Hierarchical Exponential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23022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Single Weibull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18750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Hierarchical Weibull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18556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Hierarchical Weibull (one</a:t>
                      </a:r>
                      <a:r>
                        <a:rPr lang="en-US" sz="2800" baseline="0" dirty="0" smtClean="0"/>
                        <a:t> shape</a:t>
                      </a:r>
                      <a:r>
                        <a:rPr lang="en-US" sz="2800" dirty="0" smtClean="0"/>
                        <a:t>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18677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34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579" y="1459796"/>
            <a:ext cx="8244842" cy="5078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Expected Miles Between Failure</a:t>
            </a:r>
            <a:br>
              <a:rPr lang="en-US" b="1" dirty="0" smtClean="0"/>
            </a:br>
            <a:r>
              <a:rPr lang="en-US" b="1" dirty="0" smtClean="0"/>
              <a:t> </a:t>
            </a:r>
            <a:r>
              <a:rPr lang="en-US" sz="3200" b="1" dirty="0"/>
              <a:t>90% </a:t>
            </a:r>
            <a:r>
              <a:rPr lang="en-US" sz="3200" b="1" dirty="0" smtClean="0"/>
              <a:t>Posterior Intervals from </a:t>
            </a:r>
            <a:r>
              <a:rPr lang="en-US" sz="3200" b="1" dirty="0"/>
              <a:t>Exponential </a:t>
            </a:r>
            <a:r>
              <a:rPr lang="en-US" sz="3200" b="1" dirty="0" smtClean="0"/>
              <a:t>Model 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82032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1330520"/>
            <a:ext cx="8305800" cy="51159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Expected Miles to Failure</a:t>
            </a:r>
            <a:br>
              <a:rPr lang="en-US" b="1" dirty="0" smtClean="0"/>
            </a:br>
            <a:r>
              <a:rPr lang="en-US" b="1" dirty="0" smtClean="0"/>
              <a:t> </a:t>
            </a:r>
            <a:r>
              <a:rPr lang="en-US" sz="3200" b="1" dirty="0"/>
              <a:t>90% </a:t>
            </a:r>
            <a:r>
              <a:rPr lang="en-US" sz="3200" b="1" dirty="0" smtClean="0"/>
              <a:t>Posterior Intervals from Weibull Model 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10297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684" y="1441351"/>
            <a:ext cx="7789064" cy="52200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Weibull with Multiple Shape Parameters</a:t>
            </a:r>
            <a:br>
              <a:rPr lang="en-US" b="1" dirty="0" smtClean="0"/>
            </a:br>
            <a:r>
              <a:rPr lang="en-US" b="1" dirty="0" smtClean="0"/>
              <a:t> </a:t>
            </a:r>
            <a:r>
              <a:rPr lang="en-US" sz="3200" b="1" dirty="0"/>
              <a:t>90% </a:t>
            </a:r>
            <a:r>
              <a:rPr lang="en-US" sz="3200" b="1" dirty="0" smtClean="0"/>
              <a:t>Intervals 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7850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Assurance Test Planning</a:t>
            </a:r>
            <a:br>
              <a:rPr lang="en-US" b="1" dirty="0" smtClean="0"/>
            </a:b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sz="3200" b="1" dirty="0">
                <a:solidFill>
                  <a:srgbClr val="000000"/>
                </a:solidFill>
              </a:rPr>
              <a:t>Classical Testing</a:t>
            </a:r>
            <a:r>
              <a:rPr lang="en-US" sz="3200" b="1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865559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sz="1200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r>
                  <a:rPr lang="en-US" sz="2400" dirty="0" smtClean="0">
                    <a:solidFill>
                      <a:srgbClr val="000000"/>
                    </a:solidFill>
                  </a:rPr>
                  <a:t>Consumer Risk: 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/>
                      </a:rPr>
                      <m:t>𝑷</m:t>
                    </m:r>
                    <m:d>
                      <m:dPr>
                        <m:ctrlPr>
                          <a:rPr lang="en-US" sz="2400" b="1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/>
                          </a:rPr>
                          <m:t>𝐓𝐞𝐬𝐭</m:t>
                        </m:r>
                        <m:r>
                          <a:rPr lang="en-US" sz="2400" b="1" i="0" smtClean="0">
                            <a:latin typeface="Cambria Math"/>
                          </a:rPr>
                          <m:t> </m:t>
                        </m:r>
                        <m:r>
                          <a:rPr lang="en-US" sz="2400" b="1" i="0" smtClean="0">
                            <a:latin typeface="Cambria Math"/>
                          </a:rPr>
                          <m:t>𝐢𝐬</m:t>
                        </m:r>
                        <m:r>
                          <a:rPr lang="en-US" sz="2400" b="1" i="0" smtClean="0">
                            <a:latin typeface="Cambria Math"/>
                          </a:rPr>
                          <m:t> </m:t>
                        </m:r>
                        <m:r>
                          <a:rPr lang="en-US" sz="2400" b="1" i="0" smtClean="0">
                            <a:latin typeface="Cambria Math"/>
                          </a:rPr>
                          <m:t>𝐏𝐚𝐬𝐬𝐞𝐝</m:t>
                        </m:r>
                        <m:r>
                          <a:rPr lang="en-US" sz="2400" b="1" i="0" smtClean="0">
                            <a:latin typeface="Cambria Math"/>
                          </a:rPr>
                          <m:t> </m:t>
                        </m:r>
                      </m:e>
                      <m:e>
                        <m:sSub>
                          <m:sSubPr>
                            <m:ctrlPr>
                              <a:rPr lang="en-US" sz="2400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𝝅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/>
                              </a:rPr>
                              <m:t>𝒄</m:t>
                            </m:r>
                          </m:sub>
                        </m:sSub>
                      </m:e>
                    </m:d>
                    <m:r>
                      <a:rPr lang="en-US" sz="2400" b="1" i="1" smtClean="0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400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/>
                          </a:rPr>
                          <m:t>𝜶</m:t>
                        </m:r>
                      </m:e>
                      <m:sub>
                        <m:r>
                          <a:rPr lang="en-US" sz="2400" b="1" i="1" smtClean="0">
                            <a:latin typeface="Cambria Math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</a:rPr>
                  <a:t>  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0000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en-US" sz="2400" b="1" i="1" smtClean="0">
                            <a:latin typeface="Cambria Math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n-US" sz="2400" dirty="0" smtClean="0"/>
                  <a:t> : Failure rate unacceptable to the consumer</a:t>
                </a:r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/>
                          </a:rPr>
                          <m:t>𝜶</m:t>
                        </m:r>
                      </m:e>
                      <m:sub>
                        <m:r>
                          <a:rPr lang="en-US" sz="2400" b="1" i="1" smtClean="0">
                            <a:latin typeface="Cambria Math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n-US" sz="2400" dirty="0" smtClean="0"/>
                  <a:t> : Level of risk the consumer is willing to accept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 smtClean="0">
                    <a:solidFill>
                      <a:srgbClr val="000000"/>
                    </a:solidFill>
                  </a:rPr>
                  <a:t>Producer Risk:  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/>
                      </a:rPr>
                      <m:t>𝑷</m:t>
                    </m:r>
                    <m:d>
                      <m:dPr>
                        <m:ctrlPr>
                          <a:rPr lang="en-US" sz="2400" b="1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/>
                          </a:rPr>
                          <m:t>𝐓𝐞𝐬𝐭</m:t>
                        </m:r>
                        <m:r>
                          <a:rPr lang="en-US" sz="2400" b="1" i="0" smtClean="0">
                            <a:latin typeface="Cambria Math"/>
                          </a:rPr>
                          <m:t> </m:t>
                        </m:r>
                        <m:r>
                          <a:rPr lang="en-US" sz="2400" b="1" i="0" smtClean="0">
                            <a:latin typeface="Cambria Math"/>
                          </a:rPr>
                          <m:t>𝐢𝐬</m:t>
                        </m:r>
                        <m:r>
                          <a:rPr lang="en-US" sz="2400" b="1" i="0" smtClean="0">
                            <a:latin typeface="Cambria Math"/>
                          </a:rPr>
                          <m:t> </m:t>
                        </m:r>
                        <m:r>
                          <a:rPr lang="en-US" sz="2400" b="1" i="0" smtClean="0">
                            <a:latin typeface="Cambria Math"/>
                          </a:rPr>
                          <m:t>𝐅𝐚𝐢𝐥𝐞𝐝</m:t>
                        </m:r>
                      </m:e>
                      <m:e>
                        <m:sSub>
                          <m:sSubPr>
                            <m:ctrlPr>
                              <a:rPr lang="en-US" sz="2400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𝝅</m:t>
                            </m:r>
                          </m:e>
                          <m:sub>
                            <m:r>
                              <a:rPr lang="en-US" sz="2400" b="1">
                                <a:latin typeface="Cambria Math"/>
                              </a:rPr>
                              <m:t>𝐩</m:t>
                            </m:r>
                          </m:sub>
                        </m:sSub>
                      </m:e>
                    </m:d>
                    <m:r>
                      <a:rPr lang="en-US" sz="2400" b="1" i="1" smtClean="0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400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/>
                          </a:rPr>
                          <m:t>𝜷</m:t>
                        </m:r>
                      </m:e>
                      <m:sub>
                        <m:r>
                          <a:rPr lang="en-US" sz="2400" b="1" i="1" smtClean="0">
                            <a:latin typeface="Cambria Math"/>
                          </a:rPr>
                          <m:t>𝒑</m:t>
                        </m:r>
                      </m:sub>
                    </m:sSub>
                  </m:oMath>
                </a14:m>
                <a:endParaRPr lang="en-US" sz="2400" dirty="0" smtClean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0000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en-US" sz="2400" b="1" i="1" smtClean="0">
                            <a:latin typeface="Cambria Math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sz="2400" dirty="0" smtClean="0"/>
                  <a:t> :  Target failure rate for the producer</a:t>
                </a:r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/>
                          </a:rPr>
                          <m:t>𝜷</m:t>
                        </m:r>
                      </m:e>
                      <m:sub>
                        <m:r>
                          <a:rPr lang="en-US" sz="2400" b="1" i="1" smtClean="0">
                            <a:latin typeface="Cambria Math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sz="2400" dirty="0" smtClean="0"/>
                  <a:t> :  Level of risk the producer is willing to accept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 smtClean="0"/>
                  <a:t>Producer risk has often been ignored in traditional test planning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865559"/>
              </a:xfrm>
              <a:blipFill rotWithShape="0">
                <a:blip r:embed="rId3"/>
                <a:stretch>
                  <a:fillRect l="-928" t="-4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558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Assurance Test Planning</a:t>
            </a:r>
            <a:br>
              <a:rPr lang="en-US" b="1" dirty="0" smtClean="0"/>
            </a:b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sz="3200" b="1" dirty="0">
                <a:solidFill>
                  <a:srgbClr val="000000"/>
                </a:solidFill>
              </a:rPr>
              <a:t>Bayesian Testing</a:t>
            </a:r>
            <a:r>
              <a:rPr lang="en-US" sz="3200" b="1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7808"/>
                <a:ext cx="10515600" cy="4865559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endParaRPr lang="en-US" sz="1200" dirty="0" smtClean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r>
                  <a:rPr lang="en-US" sz="1200" b="1" dirty="0" smtClean="0">
                    <a:solidFill>
                      <a:srgbClr val="00000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charset="0"/>
                      </a:rPr>
                      <m:t>𝑾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>
                        <a:latin typeface="Cambria Math" charset="0"/>
                      </a:rPr>
                      <m:t>𝐭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: Number of system failures in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charset="0"/>
                      </a:rPr>
                      <m:t>𝐭</m:t>
                    </m:r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miles</a:t>
                </a:r>
                <a:endParaRPr lang="en-US" sz="2400" dirty="0" smtClean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r>
                  <a:rPr lang="en-US" sz="2400" dirty="0" smtClean="0">
                    <a:solidFill>
                      <a:srgbClr val="000000"/>
                    </a:solidFill>
                  </a:rPr>
                  <a:t>Consumer Risk: 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/>
                      </a:rPr>
                      <m:t>𝑷</m:t>
                    </m:r>
                    <m:d>
                      <m:dPr>
                        <m:endChr m:val="|"/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𝐖</m:t>
                        </m:r>
                        <m:d>
                          <m:dPr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𝐭</m:t>
                                </m:r>
                              </m:e>
                              <m:sub>
                                <m:r>
                                  <a:rPr lang="en-US" sz="24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𝐜</m:t>
                                </m:r>
                              </m:sub>
                            </m:sSub>
                          </m:e>
                        </m:d>
                        <m:r>
                          <a:rPr lang="en-US" sz="2400" b="1" i="1">
                            <a:latin typeface="Cambria Math"/>
                            <a:ea typeface="Cambria Math" panose="02040503050406030204" pitchFamily="18" charset="0"/>
                          </a:rPr>
                          <m:t>≥</m:t>
                        </m:r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𝝅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𝒄</m:t>
                            </m:r>
                          </m:sub>
                        </m:s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</m:e>
                    </m:d>
                    <m:r>
                      <a:rPr lang="en-US" sz="2400" b="1">
                        <a:solidFill>
                          <a:schemeClr val="tx1"/>
                        </a:solidFill>
                        <a:latin typeface="Cambria Math"/>
                      </a:rPr>
                      <m:t>𝐓𝐞𝐬𝐭</m:t>
                    </m:r>
                    <m:r>
                      <a:rPr lang="en-US" sz="2400" b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sz="2400" b="1">
                        <a:solidFill>
                          <a:schemeClr val="tx1"/>
                        </a:solidFill>
                        <a:latin typeface="Cambria Math"/>
                      </a:rPr>
                      <m:t>𝐢𝐬</m:t>
                    </m:r>
                    <m:r>
                      <a:rPr lang="en-US" sz="2400" b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sz="2400" b="1" i="0" smtClean="0">
                        <a:solidFill>
                          <a:schemeClr val="tx1"/>
                        </a:solidFill>
                        <a:latin typeface="Cambria Math"/>
                      </a:rPr>
                      <m:t>𝐏𝐚𝐬𝐬𝐞𝐝</m:t>
                    </m:r>
                    <m:r>
                      <a:rPr lang="en-US" sz="2400" b="1" i="0" smtClean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  <m:r>
                      <a:rPr lang="en-US" sz="2400" b="1" i="1" smtClean="0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400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/>
                          </a:rPr>
                          <m:t>𝜶</m:t>
                        </m:r>
                      </m:e>
                      <m:sub>
                        <m:r>
                          <a:rPr lang="en-US" sz="2400" b="1" i="1" smtClean="0">
                            <a:latin typeface="Cambria Math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</a:rPr>
                  <a:t>  </a:t>
                </a:r>
              </a:p>
              <a:p>
                <a:pPr marL="0" indent="0">
                  <a:buNone/>
                </a:pPr>
                <a:r>
                  <a:rPr lang="en-US" sz="2400" b="1" dirty="0">
                    <a:solidFill>
                      <a:srgbClr val="000000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en-US" sz="2400" b="1" i="1" smtClean="0">
                            <a:latin typeface="Cambria Math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n-US" sz="2400" dirty="0" smtClean="0"/>
                  <a:t> : Failure rate unacceptable to the consumer</a:t>
                </a:r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/>
                          </a:rPr>
                          <m:t>𝜶</m:t>
                        </m:r>
                      </m:e>
                      <m:sub>
                        <m:r>
                          <a:rPr lang="en-US" sz="2400" b="1" i="1" smtClean="0">
                            <a:latin typeface="Cambria Math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n-US" sz="2400" dirty="0" smtClean="0"/>
                  <a:t> : Level of risk the consumer is willing to accept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sz="2400" dirty="0" smtClean="0">
                    <a:solidFill>
                      <a:srgbClr val="000000"/>
                    </a:solidFill>
                  </a:rPr>
                  <a:t>Producer Risk:  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/>
                      </a:rPr>
                      <m:t>𝑷</m:t>
                    </m:r>
                    <m:d>
                      <m:dPr>
                        <m:endChr m:val="|"/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𝑾</m:t>
                        </m:r>
                        <m:d>
                          <m:dPr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sub>
                            </m:sSub>
                          </m:e>
                        </m:d>
                        <m:r>
                          <a:rPr lang="en-US" sz="2400" b="1" i="1">
                            <a:latin typeface="Cambria Math"/>
                            <a:ea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𝝅</m:t>
                            </m:r>
                          </m:e>
                          <m:sub>
                            <m:r>
                              <a:rPr lang="en-US" sz="2400" b="1" i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𝐩</m:t>
                            </m:r>
                          </m:sub>
                        </m:s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sub>
                        </m:sSub>
                      </m:e>
                    </m:d>
                    <m:r>
                      <a:rPr lang="en-US" sz="2400" b="1" i="0" smtClean="0">
                        <a:solidFill>
                          <a:schemeClr val="tx1"/>
                        </a:solidFill>
                        <a:latin typeface="Cambria Math"/>
                      </a:rPr>
                      <m:t>𝐓𝐞𝐬𝐭</m:t>
                    </m:r>
                    <m:r>
                      <a:rPr lang="en-US" sz="2400" b="1" i="0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sz="2400" b="1" i="0" smtClean="0">
                        <a:solidFill>
                          <a:schemeClr val="tx1"/>
                        </a:solidFill>
                        <a:latin typeface="Cambria Math"/>
                      </a:rPr>
                      <m:t>𝐢𝐬</m:t>
                    </m:r>
                    <m:r>
                      <a:rPr lang="en-US" sz="2400" b="1" i="0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sz="2400" b="1" i="0" smtClean="0">
                        <a:solidFill>
                          <a:schemeClr val="tx1"/>
                        </a:solidFill>
                        <a:latin typeface="Cambria Math"/>
                      </a:rPr>
                      <m:t>𝐅𝐚𝐢𝐥𝐞𝐝</m:t>
                    </m:r>
                    <m:r>
                      <a:rPr lang="en-US" sz="2400" b="1" i="0" smtClean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  <m:r>
                      <a:rPr lang="en-US" sz="2400" b="1" i="1" smtClean="0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400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/>
                          </a:rPr>
                          <m:t>𝜷</m:t>
                        </m:r>
                      </m:e>
                      <m:sub>
                        <m:r>
                          <a:rPr lang="en-US" sz="2400" b="1" i="1" smtClean="0">
                            <a:latin typeface="Cambria Math"/>
                          </a:rPr>
                          <m:t>𝒑</m:t>
                        </m:r>
                      </m:sub>
                    </m:sSub>
                  </m:oMath>
                </a14:m>
                <a:endParaRPr lang="en-US" sz="2400" dirty="0" smtClean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0000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en-US" sz="2400" b="1" i="1" smtClean="0">
                            <a:latin typeface="Cambria Math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sz="2400" dirty="0" smtClean="0"/>
                  <a:t> :  Target failure rate for the producer</a:t>
                </a:r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/>
                          </a:rPr>
                          <m:t>𝜷</m:t>
                        </m:r>
                      </m:e>
                      <m:sub>
                        <m:r>
                          <a:rPr lang="en-US" sz="2400" b="1" i="1" smtClean="0">
                            <a:latin typeface="Cambria Math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sz="2400" dirty="0" smtClean="0"/>
                  <a:t> :  Level of risk the producer is willing to accept</a:t>
                </a:r>
                <a:endParaRPr lang="en-US" b="0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7808"/>
                <a:ext cx="10515600" cy="4865559"/>
              </a:xfrm>
              <a:blipFill rotWithShape="0">
                <a:blip r:embed="rId3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30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Assurance Test Planning</a:t>
            </a:r>
            <a:br>
              <a:rPr lang="en-US" b="1" dirty="0" smtClean="0"/>
            </a:br>
            <a:r>
              <a:rPr lang="en-US" b="1" dirty="0" smtClean="0"/>
              <a:t> </a:t>
            </a:r>
            <a:r>
              <a:rPr lang="en-US" sz="3200" b="1" dirty="0" smtClean="0"/>
              <a:t>Exponential</a:t>
            </a:r>
            <a:endParaRPr 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𝑷</m:t>
                      </m:r>
                      <m:d>
                        <m:dPr>
                          <m:endChr m:val="|"/>
                          <m:ctrlPr>
                            <a:rPr lang="en-US" b="1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charset="0"/>
                            </a:rPr>
                            <m:t>𝐖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𝐭</m:t>
                                  </m:r>
                                </m:e>
                                <m:sub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𝐜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1" i="1">
                              <a:latin typeface="Cambria Math"/>
                              <a:ea typeface="Cambria Math" panose="02040503050406030204" pitchFamily="18" charset="0"/>
                            </a:rPr>
                            <m:t>≥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/>
                                </a:rPr>
                                <m:t>𝒄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</m:e>
                      </m:d>
                      <m:r>
                        <a:rPr lang="en-US" b="1">
                          <a:latin typeface="Cambria Math"/>
                        </a:rPr>
                        <m:t>𝐓𝐞𝐬𝐭</m:t>
                      </m:r>
                      <m:r>
                        <a:rPr lang="en-US" b="1">
                          <a:latin typeface="Cambria Math"/>
                        </a:rPr>
                        <m:t> </m:t>
                      </m:r>
                      <m:r>
                        <a:rPr lang="en-US" b="1">
                          <a:latin typeface="Cambria Math"/>
                        </a:rPr>
                        <m:t>𝐢𝐬</m:t>
                      </m:r>
                      <m:r>
                        <a:rPr lang="en-US" b="1">
                          <a:latin typeface="Cambria Math"/>
                        </a:rPr>
                        <m:t> </m:t>
                      </m:r>
                      <m:r>
                        <a:rPr lang="en-US" b="1">
                          <a:latin typeface="Cambria Math"/>
                        </a:rPr>
                        <m:t>𝐏𝐚𝐬𝐬𝐞𝐝</m:t>
                      </m:r>
                      <m:r>
                        <a:rPr lang="en-US" b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b="1" dirty="0" smtClean="0">
                  <a:latin typeface="Cambria Math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/>
                        </a:rPr>
                        <m:t>𝑷</m:t>
                      </m:r>
                      <m:d>
                        <m:dPr>
                          <m:endChr m:val="|"/>
                          <m:ctrlPr>
                            <a:rPr lang="en-US" b="1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𝑾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1" i="1">
                              <a:latin typeface="Cambria Math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e>
                            <m:sub>
                              <m:r>
                                <a:rPr lang="en-US" b="1">
                                  <a:latin typeface="Cambria Math"/>
                                </a:rPr>
                                <m:t>𝐩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sub>
                          </m:sSub>
                        </m:e>
                      </m:d>
                      <m:r>
                        <a:rPr lang="en-US" b="1">
                          <a:latin typeface="Cambria Math"/>
                        </a:rPr>
                        <m:t>𝐓𝐞𝐬𝐭</m:t>
                      </m:r>
                      <m:r>
                        <a:rPr lang="en-US" b="1">
                          <a:latin typeface="Cambria Math"/>
                        </a:rPr>
                        <m:t> </m:t>
                      </m:r>
                      <m:r>
                        <a:rPr lang="en-US" b="1">
                          <a:latin typeface="Cambria Math"/>
                        </a:rPr>
                        <m:t>𝐢𝐬</m:t>
                      </m:r>
                      <m:r>
                        <a:rPr lang="en-US" b="1">
                          <a:latin typeface="Cambria Math"/>
                        </a:rPr>
                        <m:t> </m:t>
                      </m:r>
                      <m:r>
                        <a:rPr lang="en-US" b="1">
                          <a:latin typeface="Cambria Math"/>
                        </a:rPr>
                        <m:t>𝐅𝐚𝐢𝐥𝐞𝐝</m:t>
                      </m:r>
                      <m:r>
                        <a:rPr lang="en-US" b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i="1" dirty="0">
                  <a:latin typeface="Cambria Math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en-US" dirty="0"/>
                  <a:t>Homogeneous Poisson </a:t>
                </a:r>
                <a:r>
                  <a:rPr lang="en-US" dirty="0" smtClean="0"/>
                  <a:t>process:</a:t>
                </a:r>
                <a:endParaRPr lang="en-US" i="1" dirty="0">
                  <a:latin typeface="Cambria Math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charset="0"/>
                        </a:rPr>
                        <m:t>𝑾</m:t>
                      </m:r>
                      <m:d>
                        <m:dPr>
                          <m:ctrlPr>
                            <a:rPr lang="en-US" b="1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𝑷𝒐𝒊𝒔𝒔𝒐𝒏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</a:rPr>
                        <m:t>𝒕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∑</m:t>
                      </m:r>
                      <m:sSub>
                        <m:sSubPr>
                          <m:ctrlPr>
                            <a:rPr lang="en-US" i="1">
                              <a:solidFill>
                                <a:sysClr val="windowText" lastClr="000000"/>
                              </a:solidFill>
                              <a:uFill>
                                <a:solidFill>
                                  <a:srgbClr val="000000"/>
                                </a:solidFill>
                              </a:u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ysClr val="windowText" lastClr="000000"/>
                              </a:solidFill>
                              <a:uFill>
                                <a:solidFill>
                                  <a:srgbClr val="000000"/>
                                </a:solidFill>
                              </a:uFill>
                              <a:latin typeface="Cambria Math"/>
                            </a:rPr>
                            <m:t>𝝀</m:t>
                          </m:r>
                        </m:e>
                        <m:sub>
                          <m:r>
                            <a:rPr lang="en-US" i="1">
                              <a:solidFill>
                                <a:sysClr val="windowText" lastClr="000000"/>
                              </a:solidFill>
                              <a:uFill>
                                <a:solidFill>
                                  <a:srgbClr val="000000"/>
                                </a:solidFill>
                              </a:uFill>
                              <a:latin typeface="Cambria Math"/>
                            </a:rPr>
                            <m:t>𝒊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ysClr val="windowText" lastClr="000000"/>
                              </a:solidFill>
                              <a:uFill>
                                <a:solidFill>
                                  <a:srgbClr val="000000"/>
                                </a:solidFill>
                              </a:uFill>
                              <a:latin typeface="Cambria Math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ysClr val="windowText" lastClr="000000"/>
                                  </a:solidFill>
                                  <a:uFill>
                                    <a:solidFill>
                                      <a:srgbClr val="000000"/>
                                    </a:solidFill>
                                  </a:u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ysClr val="windowText" lastClr="000000"/>
                                  </a:solidFill>
                                  <a:uFill>
                                    <a:solidFill>
                                      <a:srgbClr val="000000"/>
                                    </a:solidFill>
                                  </a:uFill>
                                  <a:latin typeface="Cambria Math"/>
                                </a:rPr>
                                <m:t>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ysClr val="windowText" lastClr="000000"/>
                                  </a:solidFill>
                                  <a:uFill>
                                    <a:solidFill>
                                      <a:srgbClr val="000000"/>
                                    </a:solidFill>
                                  </a:uFill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</m:e>
                        <m:sub>
                          <m:r>
                            <a:rPr lang="en-US" i="1">
                              <a:solidFill>
                                <a:sysClr val="windowText" lastClr="000000"/>
                              </a:solidFill>
                              <a:uFill>
                                <a:solidFill>
                                  <a:srgbClr val="000000"/>
                                </a:solidFill>
                              </a:uFill>
                              <a:latin typeface="Cambria Math" charset="0"/>
                            </a:rPr>
                            <m:t>𝒊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ysClr val="windowText" lastClr="000000"/>
                              </a:solidFill>
                              <a:uFill>
                                <a:solidFill>
                                  <a:srgbClr val="000000"/>
                                </a:solidFill>
                              </a:uFill>
                              <a:latin typeface="Cambria Math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ysClr val="windowText" lastClr="000000"/>
                                  </a:solidFill>
                                  <a:uFill>
                                    <a:solidFill>
                                      <a:srgbClr val="000000"/>
                                    </a:solidFill>
                                  </a:u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ysClr val="windowText" lastClr="000000"/>
                                  </a:solidFill>
                                  <a:uFill>
                                    <a:solidFill>
                                      <a:srgbClr val="000000"/>
                                    </a:solidFill>
                                  </a:uFill>
                                  <a:latin typeface="Cambria Math"/>
                                </a:rPr>
                                <m:t>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ysClr val="windowText" lastClr="000000"/>
                                  </a:solidFill>
                                  <a:uFill>
                                    <a:solidFill>
                                      <a:srgbClr val="000000"/>
                                    </a:solidFill>
                                  </a:uFill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</m:e>
                        <m:sub>
                          <m:r>
                            <a:rPr lang="en-US" i="1">
                              <a:solidFill>
                                <a:sysClr val="windowText" lastClr="000000"/>
                              </a:solidFill>
                              <a:uFill>
                                <a:solidFill>
                                  <a:srgbClr val="000000"/>
                                </a:solidFill>
                              </a:uFill>
                              <a:latin typeface="Cambria Math" charset="0"/>
                            </a:rPr>
                            <m:t>𝒊</m:t>
                          </m:r>
                        </m:sub>
                      </m:sSub>
                      <m:r>
                        <a:rPr lang="en-US" i="1">
                          <a:solidFill>
                            <a:sysClr val="windowText" lastClr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b="1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01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Assurance Test </a:t>
            </a:r>
            <a:r>
              <a:rPr lang="en-US" b="1" dirty="0" smtClean="0"/>
              <a:t>Planning</a:t>
            </a:r>
            <a:br>
              <a:rPr lang="en-US" b="1" dirty="0" smtClean="0"/>
            </a:br>
            <a:r>
              <a:rPr lang="en-US" sz="3200" b="1" dirty="0" smtClean="0"/>
              <a:t>Exponential</a:t>
            </a:r>
            <a:endParaRPr 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2373"/>
                <a:ext cx="10515600" cy="2343150"/>
              </a:xfrm>
            </p:spPr>
            <p:txBody>
              <a:bodyPr/>
              <a:lstStyle/>
              <a:p>
                <a:r>
                  <a:rPr lang="en-US" dirty="0" smtClean="0"/>
                  <a:t>Consumer wants average </a:t>
                </a:r>
                <a:r>
                  <a:rPr lang="en-US" dirty="0"/>
                  <a:t>failures in 80 miles being </a:t>
                </a:r>
                <a:r>
                  <a:rPr lang="en-US" dirty="0" smtClean="0"/>
                  <a:t>less </a:t>
                </a:r>
                <a:r>
                  <a:rPr lang="en-US" dirty="0"/>
                  <a:t>than 2</a:t>
                </a:r>
                <a:endParaRPr lang="en-US" dirty="0" smtClean="0"/>
              </a:p>
              <a:p>
                <a:r>
                  <a:rPr lang="en-US" dirty="0" smtClean="0">
                    <a:latin typeface="Cambria Math"/>
                  </a:rPr>
                  <a:t>F= Number of failures during test</a:t>
                </a:r>
              </a:p>
              <a:p>
                <a:r>
                  <a:rPr lang="en-US" b="1" dirty="0" smtClean="0">
                    <a:latin typeface="Cambria Math"/>
                  </a:rPr>
                  <a:t>C </a:t>
                </a:r>
                <a:r>
                  <a:rPr lang="en-US" dirty="0" smtClean="0">
                    <a:latin typeface="Cambria Math"/>
                  </a:rPr>
                  <a:t>= Maximum number of failures allowed to pass test</a:t>
                </a:r>
              </a:p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𝑷</m:t>
                    </m:r>
                    <m:d>
                      <m:dPr>
                        <m:endChr m:val="|"/>
                        <m:ctrlPr>
                          <a:rPr lang="en-US" b="1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charset="0"/>
                          </a:rPr>
                          <m:t>𝐖</m:t>
                        </m:r>
                        <m:d>
                          <m:dPr>
                            <m:ctrlPr>
                              <a:rPr lang="en-US" b="1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𝐭</m:t>
                                </m:r>
                              </m:e>
                              <m:sub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𝐜</m:t>
                                </m:r>
                              </m:sub>
                            </m:sSub>
                          </m:e>
                        </m:d>
                        <m:r>
                          <a:rPr lang="en-US" b="1" i="1">
                            <a:latin typeface="Cambria Math"/>
                            <a:ea typeface="Cambria Math" panose="02040503050406030204" pitchFamily="18" charset="0"/>
                          </a:rPr>
                          <m:t>≥</m:t>
                        </m:r>
                        <m:sSub>
                          <m:sSubPr>
                            <m:ctrlPr>
                              <a:rPr lang="en-US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𝝅</m:t>
                            </m:r>
                          </m:e>
                          <m:sub>
                            <m:r>
                              <a:rPr lang="en-US" b="1" i="1">
                                <a:latin typeface="Cambria Math"/>
                              </a:rPr>
                              <m:t>𝒄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</m:e>
                    </m:d>
                    <m:r>
                      <a:rPr lang="en-US" b="1">
                        <a:latin typeface="Cambria Math"/>
                      </a:rPr>
                      <m:t>𝐓𝐞𝐬𝐭</m:t>
                    </m:r>
                    <m:r>
                      <a:rPr lang="en-US" b="1">
                        <a:latin typeface="Cambria Math"/>
                      </a:rPr>
                      <m:t> </m:t>
                    </m:r>
                    <m:r>
                      <a:rPr lang="en-US" b="1">
                        <a:latin typeface="Cambria Math"/>
                      </a:rPr>
                      <m:t>𝐢𝐬</m:t>
                    </m:r>
                    <m:r>
                      <a:rPr lang="en-US" b="1">
                        <a:latin typeface="Cambria Math"/>
                      </a:rPr>
                      <m:t> </m:t>
                    </m:r>
                    <m:r>
                      <a:rPr lang="en-US" b="1">
                        <a:latin typeface="Cambria Math"/>
                      </a:rPr>
                      <m:t>𝐏𝐚𝐬𝐬𝐞𝐝</m:t>
                    </m:r>
                    <m:r>
                      <a:rPr lang="en-US" b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→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𝑷</m:t>
                    </m:r>
                    <m:d>
                      <m:dPr>
                        <m:endChr m:val="|"/>
                        <m:ctrlPr>
                          <a:rPr lang="en-US" b="1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𝝀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𝑺</m:t>
                            </m:r>
                          </m:sub>
                        </m:sSub>
                        <m:r>
                          <a:rPr lang="en-US" b="1" i="1">
                            <a:latin typeface="Cambria Math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b="1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num>
                          <m:den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𝟖𝟎</m:t>
                            </m:r>
                          </m:den>
                        </m:f>
                      </m:e>
                    </m:d>
                    <m:r>
                      <a:rPr lang="en-US" b="1" i="0" smtClean="0">
                        <a:latin typeface="Cambria Math" charset="0"/>
                      </a:rPr>
                      <m:t>𝐅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endParaRPr lang="en-US" b="1" dirty="0" smtClean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2373"/>
                <a:ext cx="10515600" cy="2343150"/>
              </a:xfrm>
              <a:blipFill rotWithShape="0">
                <a:blip r:embed="rId3"/>
                <a:stretch>
                  <a:fillRect l="-1043" t="-4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8200" y="4187574"/>
                <a:ext cx="10013950" cy="1786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/>
                      </a:rPr>
                      <m:t>𝑷</m:t>
                    </m:r>
                    <m:d>
                      <m:dPr>
                        <m:endChr m:val="|"/>
                        <m:ctrlPr>
                          <a:rPr lang="en-US" sz="2800" b="1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𝝀</m:t>
                            </m:r>
                          </m:e>
                          <m:sub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𝑺</m:t>
                            </m:r>
                          </m:sub>
                        </m:sSub>
                        <m:r>
                          <a:rPr lang="en-US" sz="2800" b="1" i="1">
                            <a:latin typeface="Cambria Math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800" b="1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num>
                          <m:den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𝟖𝟎</m:t>
                            </m:r>
                          </m:den>
                        </m:f>
                      </m:e>
                    </m:d>
                    <m:r>
                      <a:rPr lang="en-US" sz="2800" b="1" i="0" smtClean="0">
                        <a:latin typeface="Cambria Math" charset="0"/>
                      </a:rPr>
                      <m:t>𝐅</m:t>
                    </m:r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sz="2800" b="1"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charset="0"/>
                          </a:rPr>
                        </m:ctrlPr>
                      </m:fPr>
                      <m:num>
                        <m:nary>
                          <m:naryPr>
                            <m:limLoc m:val="undOvr"/>
                            <m:ctrlPr>
                              <a:rPr lang="en-US" sz="2800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4"/>
                              </m:rP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/80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sz="2800" i="1"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𝐹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p>
                                  <m:e>
                                    <m:f>
                                      <m:fPr>
                                        <m:ctrlPr>
                                          <a:rPr lang="en-US" sz="2800" i="1">
                                            <a:latin typeface="Cambria Math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sz="2800" i="1">
                                                <a:latin typeface="Cambria Math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b="1" i="1">
                                                    <a:latin typeface="Cambria Math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b="1" i="1"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US" sz="2800" b="1" i="1">
                                                    <a:latin typeface="Cambria Math" panose="02040503050406030204" pitchFamily="18" charset="0"/>
                                                  </a:rPr>
                                                  <m:t>𝝀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1" i="1">
                                                    <a:latin typeface="Cambria Math" panose="02040503050406030204" pitchFamily="18" charset="0"/>
                                                  </a:rPr>
                                                  <m:t>𝑺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  <m:sup>
                                            <m:r>
                                              <a:rPr lang="en-US" sz="2800" b="0" i="1" smtClean="0">
                                                <a:latin typeface="Cambria Math" charset="0"/>
                                              </a:rPr>
                                              <m:t>𝐹</m:t>
                                            </m:r>
                                          </m:sup>
                                        </m:sSup>
                                        <m:func>
                                          <m:funcPr>
                                            <m:ctrlPr>
                                              <a:rPr lang="en-US" sz="2800" i="1">
                                                <a:latin typeface="Cambria Math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800">
                                                <a:latin typeface="Cambria Math" panose="02040503050406030204" pitchFamily="18" charset="0"/>
                                              </a:rPr>
                                              <m:t>exp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2800" i="1">
                                                    <a:latin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2800" b="1" i="1"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8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𝝀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8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𝑺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e>
                                            </m:d>
                                          </m:e>
                                        </m:func>
                                      </m:num>
                                      <m:den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𝐹</m:t>
                                        </m:r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!</m:t>
                                        </m:r>
                                      </m:den>
                                    </m:f>
                                  </m:e>
                                </m:nary>
                              </m:e>
                            </m:d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8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800" b="1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sub>
                                </m:sSub>
                                <m: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d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sz="2800" b="1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limLoc m:val="undOvr"/>
                            <m:ctrlPr>
                              <a:rPr lang="en-US" sz="2800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4"/>
                              </m:rPr>
                              <a:rPr lang="en-US" sz="2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sz="2800" i="1"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𝐹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p>
                                  <m:e>
                                    <m:f>
                                      <m:fPr>
                                        <m:ctrlPr>
                                          <a:rPr lang="en-US" sz="2800" i="1">
                                            <a:latin typeface="Cambria Math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sz="2800" i="1">
                                                <a:latin typeface="Cambria Math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b="1" i="1">
                                                    <a:latin typeface="Cambria Math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b="1" i="1"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US" sz="2800" b="1" i="1">
                                                    <a:latin typeface="Cambria Math" panose="02040503050406030204" pitchFamily="18" charset="0"/>
                                                  </a:rPr>
                                                  <m:t>𝝀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1" i="1">
                                                    <a:latin typeface="Cambria Math" panose="02040503050406030204" pitchFamily="18" charset="0"/>
                                                  </a:rPr>
                                                  <m:t>𝑺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  <m:sup>
                                            <m:r>
                                              <a:rPr lang="en-US" sz="2800" b="0" i="1" smtClean="0">
                                                <a:latin typeface="Cambria Math" charset="0"/>
                                              </a:rPr>
                                              <m:t>𝐹</m:t>
                                            </m:r>
                                          </m:sup>
                                        </m:sSup>
                                        <m:func>
                                          <m:funcPr>
                                            <m:ctrlPr>
                                              <a:rPr lang="en-US" sz="2800" i="1">
                                                <a:latin typeface="Cambria Math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800">
                                                <a:latin typeface="Cambria Math" panose="02040503050406030204" pitchFamily="18" charset="0"/>
                                              </a:rPr>
                                              <m:t>exp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2800" i="1">
                                                    <a:latin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2800" b="1" i="1"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8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𝝀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8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𝑺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e>
                                            </m:d>
                                          </m:e>
                                        </m:func>
                                      </m:num>
                                      <m:den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𝐹</m:t>
                                        </m:r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!</m:t>
                                        </m:r>
                                      </m:den>
                                    </m:f>
                                  </m:e>
                                </m:nary>
                              </m:e>
                            </m:d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8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800" b="1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sub>
                                </m:sSub>
                                <m: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d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sz="2800" b="1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 = Number of miles tested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187574"/>
                <a:ext cx="10013950" cy="1786066"/>
              </a:xfrm>
              <a:prstGeom prst="rect">
                <a:avLst/>
              </a:prstGeom>
              <a:blipFill rotWithShape="0">
                <a:blip r:embed="rId4"/>
                <a:stretch>
                  <a:fillRect l="-1096" b="-8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245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Assurance Test </a:t>
            </a:r>
            <a:r>
              <a:rPr lang="en-US" b="1" dirty="0" smtClean="0"/>
              <a:t>Planning</a:t>
            </a:r>
            <a:br>
              <a:rPr lang="en-US" b="1" dirty="0" smtClean="0"/>
            </a:br>
            <a:r>
              <a:rPr lang="en-US" sz="3200" b="1" dirty="0" smtClean="0"/>
              <a:t>Weibull</a:t>
            </a:r>
            <a:endParaRPr 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4000"/>
                <a:ext cx="10515600" cy="4652963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3000" dirty="0" smtClean="0"/>
                  <a:t>Assuming a common shape parameter (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ysClr val="windowText" lastClr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charset="0"/>
                        <a:ea typeface="Cambria Math" charset="0"/>
                        <a:cs typeface="Cambria Math" charset="0"/>
                      </a:rPr>
                      <m:t>𝜅</m:t>
                    </m:r>
                  </m:oMath>
                </a14:m>
                <a:r>
                  <a:rPr lang="en-US" sz="3000" dirty="0"/>
                  <a:t>), </a:t>
                </a:r>
              </a:p>
              <a:p>
                <a:pPr lvl="1">
                  <a:lnSpc>
                    <a:spcPct val="200000"/>
                  </a:lnSpc>
                </a:pPr>
                <a:r>
                  <a:rPr lang="en-US" sz="2600" dirty="0"/>
                  <a:t>the failure system rate for a given vehicle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i="1">
                        <a:solidFill>
                          <a:sysClr val="windowText" lastClr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charset="0"/>
                        <a:ea typeface="Cambria Math" charset="0"/>
                        <a:cs typeface="Cambria Math" charset="0"/>
                      </a:rPr>
                      <m:t>𝜅</m:t>
                    </m:r>
                    <m:sSup>
                      <m:sSupPr>
                        <m:ctrlPr>
                          <a:rPr lang="en-US" sz="40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3200" i="1">
                            <a:solidFill>
                              <a:sysClr val="windowText" lastClr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𝜅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4000" i="1">
                        <a:latin typeface="Cambria Math" panose="02040503050406030204" pitchFamily="18" charset="0"/>
                      </a:rPr>
                      <m:t>∑</m:t>
                    </m:r>
                    <m:sSub>
                      <m:sSubPr>
                        <m:ctrlPr>
                          <a:rPr lang="en-US" sz="4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sz="4000" i="1">
                            <a:solidFill>
                              <a:sysClr val="windowText" lastClr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ysClr val="windowText" lastClr="000000"/>
                                </a:solidFill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ysClr val="windowText" lastClr="000000"/>
                                </a:solidFill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/>
                              </a:rPr>
                              <m:t>𝜌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ysClr val="windowText" lastClr="000000"/>
                                </a:solidFill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  <m:sub>
                        <m:r>
                          <a:rPr lang="en-US" sz="4000" i="1">
                            <a:solidFill>
                              <a:sysClr val="windowText" lastClr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4000" i="1">
                            <a:solidFill>
                              <a:sysClr val="windowText" lastClr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ysClr val="windowText" lastClr="000000"/>
                                </a:solidFill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ysClr val="windowText" lastClr="000000"/>
                                </a:solidFill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/>
                              </a:rPr>
                              <m:t>𝜌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ysClr val="windowText" lastClr="000000"/>
                                </a:solidFill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  <m:sub>
                        <m:r>
                          <a:rPr lang="en-US" sz="4000" i="1">
                            <a:solidFill>
                              <a:sysClr val="windowText" lastClr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600" dirty="0"/>
              </a:p>
              <a:p>
                <a:pPr lvl="1">
                  <a:lnSpc>
                    <a:spcPct val="200000"/>
                  </a:lnSpc>
                </a:pPr>
                <a:r>
                  <a:rPr lang="en-US" sz="2600" dirty="0"/>
                  <a:t>integrating the failure rate over time gives the mean function </a:t>
                </a:r>
              </a:p>
              <a:p>
                <a:pPr marL="0" indent="0">
                  <a:lnSpc>
                    <a:spcPct val="200000"/>
                  </a:lnSpc>
                  <a:buNone/>
                </a:pPr>
                <a:r>
                  <a:rPr lang="en-US" sz="3000" dirty="0"/>
                  <a:t>Non-homogeneous Poisson </a:t>
                </a:r>
                <a:r>
                  <a:rPr lang="en-US" sz="3000" dirty="0" smtClean="0"/>
                  <a:t>process</a:t>
                </a:r>
                <a:r>
                  <a:rPr lang="en-US" sz="3000" b="1" i="1" dirty="0" smtClean="0">
                    <a:latin typeface="Cambria Math"/>
                  </a:rPr>
                  <a:t>:</a:t>
                </a:r>
                <a:endParaRPr lang="en-US" sz="3000" i="1" dirty="0" smtClean="0">
                  <a:latin typeface="Cambria Math" charset="0"/>
                </a:endParaRPr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charset="0"/>
                        </a:rPr>
                        <m:t>𝑾</m:t>
                      </m:r>
                      <m:d>
                        <m:dPr>
                          <m:ctrlPr>
                            <a:rPr lang="en-US" sz="4000" b="1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4000" b="1" i="1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4000" b="1" i="1">
                          <a:latin typeface="Cambria Math" panose="02040503050406030204" pitchFamily="18" charset="0"/>
                        </a:rPr>
                        <m:t>𝑷𝒐𝒊𝒔𝒔𝒐𝒏</m:t>
                      </m:r>
                      <m:r>
                        <a:rPr lang="en-US" sz="4000" b="1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000" b="1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40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ysClr val="windowText" lastClr="000000"/>
                              </a:solidFill>
                              <a:uFill>
                                <a:solidFill>
                                  <a:srgbClr val="000000"/>
                                </a:solidFill>
                              </a:u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𝜅</m:t>
                          </m:r>
                        </m:sup>
                      </m:sSup>
                      <m:r>
                        <a:rPr lang="en-US" sz="4000" b="1" i="1">
                          <a:latin typeface="Cambria Math" panose="02040503050406030204" pitchFamily="18" charset="0"/>
                        </a:rPr>
                        <m:t>∑</m:t>
                      </m:r>
                      <m:sSub>
                        <m:sSubPr>
                          <m:ctrlPr>
                            <a:rPr lang="en-US" sz="4000" i="1">
                              <a:solidFill>
                                <a:sysClr val="windowText" lastClr="000000"/>
                              </a:solidFill>
                              <a:uFill>
                                <a:solidFill>
                                  <a:srgbClr val="000000"/>
                                </a:solidFill>
                              </a:u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ysClr val="windowText" lastClr="000000"/>
                              </a:solidFill>
                              <a:uFill>
                                <a:solidFill>
                                  <a:srgbClr val="000000"/>
                                </a:solidFill>
                              </a:uFill>
                              <a:latin typeface="Cambria Math"/>
                            </a:rPr>
                            <m:t>𝝀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ysClr val="windowText" lastClr="000000"/>
                              </a:solidFill>
                              <a:uFill>
                                <a:solidFill>
                                  <a:srgbClr val="000000"/>
                                </a:solidFill>
                              </a:uFill>
                              <a:latin typeface="Cambria Math"/>
                            </a:rPr>
                            <m:t>𝒊</m:t>
                          </m:r>
                        </m:sub>
                      </m:sSub>
                      <m:sSub>
                        <m:sSubPr>
                          <m:ctrlPr>
                            <a:rPr lang="en-US" sz="4000" i="1">
                              <a:solidFill>
                                <a:sysClr val="windowText" lastClr="000000"/>
                              </a:solidFill>
                              <a:uFill>
                                <a:solidFill>
                                  <a:srgbClr val="000000"/>
                                </a:solidFill>
                              </a:uFill>
                              <a:latin typeface="Cambria Math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ysClr val="windowText" lastClr="000000"/>
                                  </a:solidFill>
                                  <a:uFill>
                                    <a:solidFill>
                                      <a:srgbClr val="000000"/>
                                    </a:solidFill>
                                  </a:u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ysClr val="windowText" lastClr="000000"/>
                                  </a:solidFill>
                                  <a:uFill>
                                    <a:solidFill>
                                      <a:srgbClr val="000000"/>
                                    </a:solidFill>
                                  </a:uFill>
                                  <a:latin typeface="Cambria Math"/>
                                </a:rPr>
                                <m:t>𝝆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ysClr val="windowText" lastClr="000000"/>
                                  </a:solidFill>
                                  <a:uFill>
                                    <a:solidFill>
                                      <a:srgbClr val="000000"/>
                                    </a:solidFill>
                                  </a:uFill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</m:e>
                        <m:sub>
                          <m:r>
                            <a:rPr lang="en-US" sz="4000" i="1">
                              <a:solidFill>
                                <a:sysClr val="windowText" lastClr="000000"/>
                              </a:solidFill>
                              <a:uFill>
                                <a:solidFill>
                                  <a:srgbClr val="000000"/>
                                </a:solidFill>
                              </a:uFill>
                              <a:latin typeface="Cambria Math" charset="0"/>
                            </a:rPr>
                            <m:t>𝒊</m:t>
                          </m:r>
                        </m:sub>
                      </m:sSub>
                      <m:sSub>
                        <m:sSubPr>
                          <m:ctrlPr>
                            <a:rPr lang="en-US" sz="4000" i="1">
                              <a:solidFill>
                                <a:sysClr val="windowText" lastClr="000000"/>
                              </a:solidFill>
                              <a:uFill>
                                <a:solidFill>
                                  <a:srgbClr val="000000"/>
                                </a:solidFill>
                              </a:uFill>
                              <a:latin typeface="Cambria Math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ysClr val="windowText" lastClr="000000"/>
                                  </a:solidFill>
                                  <a:uFill>
                                    <a:solidFill>
                                      <a:srgbClr val="000000"/>
                                    </a:solidFill>
                                  </a:u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ysClr val="windowText" lastClr="000000"/>
                                  </a:solidFill>
                                  <a:uFill>
                                    <a:solidFill>
                                      <a:srgbClr val="000000"/>
                                    </a:solidFill>
                                  </a:uFill>
                                  <a:latin typeface="Cambria Math"/>
                                </a:rPr>
                                <m:t>𝝆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ysClr val="windowText" lastClr="000000"/>
                                  </a:solidFill>
                                  <a:uFill>
                                    <a:solidFill>
                                      <a:srgbClr val="000000"/>
                                    </a:solidFill>
                                  </a:uFill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</m:e>
                        <m:sub>
                          <m:r>
                            <a:rPr lang="en-US" sz="4000" i="1">
                              <a:solidFill>
                                <a:sysClr val="windowText" lastClr="000000"/>
                              </a:solidFill>
                              <a:uFill>
                                <a:solidFill>
                                  <a:srgbClr val="000000"/>
                                </a:solidFill>
                              </a:uFill>
                              <a:latin typeface="Cambria Math" charset="0"/>
                            </a:rPr>
                            <m:t>𝒊</m:t>
                          </m:r>
                        </m:sub>
                      </m:sSub>
                      <m:r>
                        <a:rPr lang="en-US" sz="40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4000"/>
                <a:ext cx="10515600" cy="4652963"/>
              </a:xfrm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538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Contributors 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43000" y="2614018"/>
            <a:ext cx="3082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Alyson Wilson </a:t>
            </a:r>
          </a:p>
          <a:p>
            <a:r>
              <a:rPr lang="en-US" dirty="0"/>
              <a:t>North Carolina State University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143000" y="1690688"/>
            <a:ext cx="4050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Kassandra Fronczyk </a:t>
            </a:r>
          </a:p>
          <a:p>
            <a:r>
              <a:rPr lang="en-US" dirty="0"/>
              <a:t>Lawrence Livermore National Laboratory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43000" y="3537348"/>
            <a:ext cx="3082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Caleb Browning </a:t>
            </a:r>
          </a:p>
          <a:p>
            <a:r>
              <a:rPr lang="en-US" dirty="0"/>
              <a:t>North Carolina State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43000" y="4460678"/>
            <a:ext cx="2975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Laura Freeman</a:t>
            </a:r>
          </a:p>
          <a:p>
            <a:r>
              <a:rPr lang="en-US" dirty="0"/>
              <a:t>Institute for Defense </a:t>
            </a:r>
            <a:r>
              <a:rPr lang="en-US" dirty="0" smtClean="0"/>
              <a:t>Analyses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142999" y="5384008"/>
            <a:ext cx="2975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Rebecca Dickinson </a:t>
            </a:r>
          </a:p>
          <a:p>
            <a:r>
              <a:rPr lang="en-US" dirty="0"/>
              <a:t>Institute for Defense Analyses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2708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Assurance Test </a:t>
            </a:r>
            <a:r>
              <a:rPr lang="en-US" b="1" dirty="0" smtClean="0"/>
              <a:t>Planning</a:t>
            </a:r>
            <a:br>
              <a:rPr lang="en-US" b="1" dirty="0" smtClean="0"/>
            </a:br>
            <a:r>
              <a:rPr lang="en-US" sz="3200" b="1" dirty="0" smtClean="0"/>
              <a:t>Weibull</a:t>
            </a:r>
            <a:endParaRPr 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/>
                      </a:rPr>
                      <m:t>𝑷</m:t>
                    </m:r>
                    <m:d>
                      <m:dPr>
                        <m:endChr m:val="|"/>
                        <m:ctrlPr>
                          <a:rPr lang="en-US" sz="2400" b="1" i="1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𝟖𝟎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ysClr val="windowText" lastClr="000000"/>
                                </a:solidFill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𝜅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𝝀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𝑺</m:t>
                            </m:r>
                          </m:sub>
                        </m:s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400" b="1" i="1">
                            <a:latin typeface="Cambria Math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sz="2400" b="1" i="0" smtClean="0">
                        <a:latin typeface="Cambria Math" charset="0"/>
                      </a:rPr>
                      <m:t>𝐅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sz="2400" b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 ≈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sz="2400" i="1"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𝐹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p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f>
                                      <m:fPr>
                                        <m:ctrlPr>
                                          <a:rPr lang="en-US" sz="2400" i="1">
                                            <a:latin typeface="Cambria Math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sz="2400" i="1">
                                                <a:latin typeface="Cambria Math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400" b="1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400" b="1" i="1">
                                                    <a:latin typeface="Cambria Math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𝝀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𝑺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400" b="1" i="1"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US" sz="2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𝒋</m:t>
                                                </m:r>
                                                <m:r>
                                                  <a:rPr lang="en-US" sz="2400" b="1" i="1"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sup>
                                            </m:sSubSup>
                                            <m:sSup>
                                              <m:sSupPr>
                                                <m:ctrlPr>
                                                  <a:rPr lang="en-US" sz="2400" b="1" i="1">
                                                    <a:latin typeface="Cambria Math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𝑻</m:t>
                                                </m:r>
                                              </m:e>
                                              <m:sup>
                                                <m:sSup>
                                                  <m:sSupPr>
                                                    <m:ctrlPr>
                                                      <a:rPr lang="en-US" sz="2400" b="1" i="1">
                                                        <a:latin typeface="Cambria Math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2400" i="1">
                                                        <a:solidFill>
                                                          <a:sysClr val="windowText" lastClr="000000"/>
                                                        </a:solidFill>
                                                        <a:uFill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</a:uFill>
                                                        <a:latin typeface="Cambria Math" charset="0"/>
                                                        <a:ea typeface="Cambria Math" charset="0"/>
                                                        <a:cs typeface="Cambria Math" charset="0"/>
                                                      </a:rPr>
                                                      <m:t>𝜅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2400" b="1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(</m:t>
                                                    </m:r>
                                                    <m:r>
                                                      <a:rPr lang="en-US" sz="2400" b="1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𝒋</m:t>
                                                    </m:r>
                                                    <m:r>
                                                      <a:rPr lang="en-US" sz="2400" b="1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)</m:t>
                                                    </m:r>
                                                  </m:sup>
                                                </m:sSup>
                                              </m:sup>
                                            </m:sSup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  <m:sup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</a:rPr>
                                              <m:t>𝐹</m:t>
                                            </m:r>
                                          </m:sup>
                                        </m:sSup>
                                        <m:func>
                                          <m:funcPr>
                                            <m:ctrlPr>
                                              <a:rPr lang="en-US" sz="2400" i="1">
                                                <a:latin typeface="Cambria Math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400">
                                                <a:latin typeface="Cambria Math" panose="02040503050406030204" pitchFamily="18" charset="0"/>
                                              </a:rPr>
                                              <m:t>exp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2400" i="1">
                                                    <a:latin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Sup>
                                                  <m:sSubSupPr>
                                                    <m:ctrlPr>
                                                      <a:rPr lang="en-US" sz="2400" b="1" i="1"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sz="24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𝝀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4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𝑺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sz="24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(</m:t>
                                                    </m:r>
                                                    <m:r>
                                                      <a:rPr lang="en-US" sz="24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𝒋</m:t>
                                                    </m:r>
                                                    <m:r>
                                                      <a:rPr lang="en-US" sz="24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)</m:t>
                                                    </m:r>
                                                  </m:sup>
                                                </m:sSubSup>
                                                <m:sSup>
                                                  <m:sSupPr>
                                                    <m:ctrlPr>
                                                      <a:rPr lang="en-US" sz="2400" b="1" i="1"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24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𝑻</m:t>
                                                    </m:r>
                                                  </m:e>
                                                  <m:sup>
                                                    <m:sSup>
                                                      <m:sSupPr>
                                                        <m:ctrlPr>
                                                          <a:rPr lang="en-US" sz="2400" b="1" i="1">
                                                            <a:latin typeface="Cambria Math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2400" i="1">
                                                            <a:solidFill>
                                                              <a:sysClr val="windowText" lastClr="000000"/>
                                                            </a:solidFill>
                                                            <a:uFill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</a:uFill>
                                                            <a:latin typeface="Cambria Math" charset="0"/>
                                                            <a:ea typeface="Cambria Math" charset="0"/>
                                                            <a:cs typeface="Cambria Math" charset="0"/>
                                                          </a:rPr>
                                                          <m:t>𝜅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2400" b="1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(</m:t>
                                                        </m:r>
                                                        <m:r>
                                                          <a:rPr lang="en-US" sz="2400" b="1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𝒋</m:t>
                                                        </m:r>
                                                        <m:r>
                                                          <a:rPr lang="en-US" sz="2400" b="1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)</m:t>
                                                        </m:r>
                                                      </m:sup>
                                                    </m:sSup>
                                                  </m:sup>
                                                </m:sSup>
                                              </m:e>
                                            </m:d>
                                          </m:e>
                                        </m:func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𝐹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!</m:t>
                                        </m:r>
                                      </m:den>
                                    </m:f>
                                  </m:e>
                                </m:nary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400" b="1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𝟖𝟎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2400" b="1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ysClr val="windowText" lastClr="000000"/>
                                        </a:solidFill>
                                        <a:uFill>
                                          <a:solidFill>
                                            <a:srgbClr val="000000"/>
                                          </a:solidFill>
                                        </a:u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𝜅</m:t>
                                    </m:r>
                                  </m:e>
                                  <m:sup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𝒋</m:t>
                                    </m:r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sup>
                            </m:s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sz="2400" b="1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sub>
                              <m:sup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sz="2400" b="1" i="1">
                                <a:latin typeface="Cambria Math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sz="2400" i="1"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𝐹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p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f>
                                      <m:fPr>
                                        <m:ctrlPr>
                                          <a:rPr lang="en-US" sz="2400" i="1">
                                            <a:latin typeface="Cambria Math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sz="2400" i="1">
                                                <a:latin typeface="Cambria Math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400" b="1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400" b="1" i="1">
                                                    <a:latin typeface="Cambria Math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𝝀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𝑺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400" b="1" i="1"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US" sz="2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𝒋</m:t>
                                                </m:r>
                                                <m:r>
                                                  <a:rPr lang="en-US" sz="2400" b="1" i="1"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sup>
                                            </m:sSubSup>
                                            <m:sSup>
                                              <m:sSupPr>
                                                <m:ctrlPr>
                                                  <a:rPr lang="en-US" sz="2400" b="1" i="1">
                                                    <a:latin typeface="Cambria Math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𝑻</m:t>
                                                </m:r>
                                              </m:e>
                                              <m:sup>
                                                <m:sSup>
                                                  <m:sSupPr>
                                                    <m:ctrlPr>
                                                      <a:rPr lang="en-US" sz="2400" b="1" i="1">
                                                        <a:latin typeface="Cambria Math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2400" i="1">
                                                        <a:solidFill>
                                                          <a:sysClr val="windowText" lastClr="000000"/>
                                                        </a:solidFill>
                                                        <a:uFill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</a:uFill>
                                                        <a:latin typeface="Cambria Math" charset="0"/>
                                                        <a:ea typeface="Cambria Math" charset="0"/>
                                                        <a:cs typeface="Cambria Math" charset="0"/>
                                                      </a:rPr>
                                                      <m:t>𝜅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2400" b="1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(</m:t>
                                                    </m:r>
                                                    <m:r>
                                                      <a:rPr lang="en-US" sz="2400" b="1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𝒋</m:t>
                                                    </m:r>
                                                    <m:r>
                                                      <a:rPr lang="en-US" sz="2400" b="1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)</m:t>
                                                    </m:r>
                                                  </m:sup>
                                                </m:sSup>
                                              </m:sup>
                                            </m:sSup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  <m:sup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</a:rPr>
                                              <m:t>𝐹</m:t>
                                            </m:r>
                                          </m:sup>
                                        </m:sSup>
                                        <m:func>
                                          <m:funcPr>
                                            <m:ctrlPr>
                                              <a:rPr lang="en-US" sz="2400" i="1">
                                                <a:latin typeface="Cambria Math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400">
                                                <a:latin typeface="Cambria Math" panose="02040503050406030204" pitchFamily="18" charset="0"/>
                                              </a:rPr>
                                              <m:t>exp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2400" i="1">
                                                    <a:latin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Sup>
                                                  <m:sSubSupPr>
                                                    <m:ctrlPr>
                                                      <a:rPr lang="en-US" sz="2400" b="1" i="1"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sz="24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𝝀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4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𝑺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sz="24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(</m:t>
                                                    </m:r>
                                                    <m:r>
                                                      <a:rPr lang="en-US" sz="24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𝒋</m:t>
                                                    </m:r>
                                                    <m:r>
                                                      <a:rPr lang="en-US" sz="24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)</m:t>
                                                    </m:r>
                                                  </m:sup>
                                                </m:sSubSup>
                                                <m:sSup>
                                                  <m:sSupPr>
                                                    <m:ctrlPr>
                                                      <a:rPr lang="en-US" sz="2400" b="1" i="1"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24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𝑻</m:t>
                                                    </m:r>
                                                  </m:e>
                                                  <m:sup>
                                                    <m:sSup>
                                                      <m:sSupPr>
                                                        <m:ctrlPr>
                                                          <a:rPr lang="en-US" sz="2400" b="1" i="1">
                                                            <a:latin typeface="Cambria Math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2400" i="1">
                                                            <a:solidFill>
                                                              <a:sysClr val="windowText" lastClr="000000"/>
                                                            </a:solidFill>
                                                            <a:uFill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</a:uFill>
                                                            <a:latin typeface="Cambria Math" charset="0"/>
                                                            <a:ea typeface="Cambria Math" charset="0"/>
                                                            <a:cs typeface="Cambria Math" charset="0"/>
                                                          </a:rPr>
                                                          <m:t>𝜅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2400" b="1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(</m:t>
                                                        </m:r>
                                                        <m:r>
                                                          <a:rPr lang="en-US" sz="2400" b="1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𝒋</m:t>
                                                        </m:r>
                                                        <m:r>
                                                          <a:rPr lang="en-US" sz="2400" b="1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)</m:t>
                                                        </m:r>
                                                      </m:sup>
                                                    </m:sSup>
                                                  </m:sup>
                                                </m:sSup>
                                              </m:e>
                                            </m:d>
                                          </m:e>
                                        </m:func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𝐹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!</m:t>
                                        </m:r>
                                      </m:den>
                                    </m:f>
                                  </m:e>
                                </m:nary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endParaRPr lang="en-US" sz="2400" b="1" i="1" dirty="0" smtClean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𝑷</m:t>
                    </m:r>
                    <m:d>
                      <m:dPr>
                        <m:endChr m:val="|"/>
                        <m:ctrlPr>
                          <a:rPr lang="en-US" sz="2400" b="1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latin typeface="Cambria Math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2400" b="1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𝟏𝟒𝟎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uFill>
                                      <a:solidFill>
                                        <a:srgbClr val="000000"/>
                                      </a:solidFill>
                                    </a:u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𝜅</m:t>
                                </m:r>
                              </m:sup>
                            </m:s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𝝀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𝑺</m:t>
                            </m:r>
                          </m:sub>
                        </m:s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400" b="1" i="1">
                            <a:latin typeface="Cambria Math"/>
                          </a:rPr>
                          <m:t>≤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sz="2400" b="1" i="0" smtClean="0">
                        <a:latin typeface="Cambria Math" charset="0"/>
                      </a:rPr>
                      <m:t>𝐅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sz="2400" b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 ≈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en-US" sz="240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1 − 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sz="2400" i="1"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𝐹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p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f>
                                      <m:fPr>
                                        <m:ctrlPr>
                                          <a:rPr lang="en-US" sz="2400" i="1">
                                            <a:latin typeface="Cambria Math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sz="2400" i="1">
                                                <a:latin typeface="Cambria Math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400" b="1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400" b="1" i="1">
                                                    <a:latin typeface="Cambria Math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𝝀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𝑺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400" b="1" i="1"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US" sz="2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𝒋</m:t>
                                                </m:r>
                                                <m:r>
                                                  <a:rPr lang="en-US" sz="2400" b="1" i="1"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sup>
                                            </m:sSubSup>
                                            <m:sSup>
                                              <m:sSupPr>
                                                <m:ctrlPr>
                                                  <a:rPr lang="en-US" sz="2400" b="1" i="1" smtClean="0">
                                                    <a:latin typeface="Cambria Math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𝑻</m:t>
                                                </m:r>
                                              </m:e>
                                              <m:sup>
                                                <m:sSup>
                                                  <m:sSupPr>
                                                    <m:ctrlPr>
                                                      <a:rPr lang="en-US" sz="2400" b="1" i="1" smtClean="0">
                                                        <a:latin typeface="Cambria Math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2400" i="1">
                                                        <a:solidFill>
                                                          <a:sysClr val="windowText" lastClr="000000"/>
                                                        </a:solidFill>
                                                        <a:uFill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</a:uFill>
                                                        <a:latin typeface="Cambria Math" charset="0"/>
                                                        <a:ea typeface="Cambria Math" charset="0"/>
                                                        <a:cs typeface="Cambria Math" charset="0"/>
                                                      </a:rPr>
                                                      <m:t>𝜅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2400" b="1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(</m:t>
                                                    </m:r>
                                                    <m:r>
                                                      <a:rPr lang="en-US" sz="2400" b="1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𝒋</m:t>
                                                    </m:r>
                                                    <m:r>
                                                      <a:rPr lang="en-US" sz="2400" b="1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)</m:t>
                                                    </m:r>
                                                  </m:sup>
                                                </m:sSup>
                                              </m:sup>
                                            </m:sSup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  <m:sup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</a:rPr>
                                              <m:t>𝐹</m:t>
                                            </m:r>
                                          </m:sup>
                                        </m:sSup>
                                        <m:func>
                                          <m:funcPr>
                                            <m:ctrlPr>
                                              <a:rPr lang="en-US" sz="2400" i="1">
                                                <a:latin typeface="Cambria Math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400">
                                                <a:latin typeface="Cambria Math" panose="02040503050406030204" pitchFamily="18" charset="0"/>
                                              </a:rPr>
                                              <m:t>exp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2400" i="1">
                                                    <a:latin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Sup>
                                                  <m:sSubSupPr>
                                                    <m:ctrlPr>
                                                      <a:rPr lang="en-US" sz="2400" b="1" i="1"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sz="24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𝝀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4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𝑺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sz="24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(</m:t>
                                                    </m:r>
                                                    <m:r>
                                                      <a:rPr lang="en-US" sz="24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𝒋</m:t>
                                                    </m:r>
                                                    <m:r>
                                                      <a:rPr lang="en-US" sz="24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)</m:t>
                                                    </m:r>
                                                  </m:sup>
                                                </m:sSubSup>
                                                <m:sSup>
                                                  <m:sSupPr>
                                                    <m:ctrlPr>
                                                      <a:rPr lang="en-US" sz="2400" b="1" i="1"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24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𝑻</m:t>
                                                    </m:r>
                                                  </m:e>
                                                  <m:sup>
                                                    <m:sSup>
                                                      <m:sSupPr>
                                                        <m:ctrlPr>
                                                          <a:rPr lang="en-US" sz="2400" b="1" i="1">
                                                            <a:latin typeface="Cambria Math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2400" i="1">
                                                            <a:solidFill>
                                                              <a:sysClr val="windowText" lastClr="000000"/>
                                                            </a:solidFill>
                                                            <a:uFill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</a:uFill>
                                                            <a:latin typeface="Cambria Math" charset="0"/>
                                                            <a:ea typeface="Cambria Math" charset="0"/>
                                                            <a:cs typeface="Cambria Math" charset="0"/>
                                                          </a:rPr>
                                                          <m:t>𝜅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2400" b="1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(</m:t>
                                                        </m:r>
                                                        <m:r>
                                                          <a:rPr lang="en-US" sz="2400" b="1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𝒋</m:t>
                                                        </m:r>
                                                        <m:r>
                                                          <a:rPr lang="en-US" sz="2400" b="1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)</m:t>
                                                        </m:r>
                                                      </m:sup>
                                                    </m:sSup>
                                                  </m:sup>
                                                </m:sSup>
                                              </m:e>
                                            </m:d>
                                          </m:e>
                                        </m:func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𝐹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!</m:t>
                                        </m:r>
                                      </m:den>
                                    </m:f>
                                  </m:e>
                                </m:nary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400" b="1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𝟏𝟒𝟎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2400" b="1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ysClr val="windowText" lastClr="000000"/>
                                        </a:solidFill>
                                        <a:uFill>
                                          <a:solidFill>
                                            <a:srgbClr val="000000"/>
                                          </a:solidFill>
                                        </a:u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𝜅</m:t>
                                    </m:r>
                                  </m:e>
                                  <m:sup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𝒋</m:t>
                                    </m:r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sup>
                            </m:sSup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sz="2400" b="1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sub>
                              <m:sup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sz="2400" b="1" i="1">
                                <a:latin typeface="Cambria Math"/>
                              </a:rPr>
                              <m:t>≤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1 − 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sz="2400" i="1"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𝐹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p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f>
                                      <m:fPr>
                                        <m:ctrlPr>
                                          <a:rPr lang="en-US" sz="2400" i="1">
                                            <a:latin typeface="Cambria Math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sz="2400" i="1">
                                                <a:latin typeface="Cambria Math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400" b="1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400" b="1" i="1">
                                                    <a:latin typeface="Cambria Math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𝝀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𝑺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400" b="1" i="1"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US" sz="2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𝒋</m:t>
                                                </m:r>
                                                <m:r>
                                                  <a:rPr lang="en-US" sz="2400" b="1" i="1"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sup>
                                            </m:sSubSup>
                                            <m:sSup>
                                              <m:sSupPr>
                                                <m:ctrlPr>
                                                  <a:rPr lang="en-US" sz="2400" b="1" i="1">
                                                    <a:latin typeface="Cambria Math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𝑻</m:t>
                                                </m:r>
                                              </m:e>
                                              <m:sup>
                                                <m:sSup>
                                                  <m:sSupPr>
                                                    <m:ctrlPr>
                                                      <a:rPr lang="en-US" sz="2400" b="1" i="1">
                                                        <a:latin typeface="Cambria Math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2400" i="1">
                                                        <a:solidFill>
                                                          <a:sysClr val="windowText" lastClr="000000"/>
                                                        </a:solidFill>
                                                        <a:uFill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</a:uFill>
                                                        <a:latin typeface="Cambria Math" charset="0"/>
                                                        <a:ea typeface="Cambria Math" charset="0"/>
                                                        <a:cs typeface="Cambria Math" charset="0"/>
                                                      </a:rPr>
                                                      <m:t>𝜅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2400" b="1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(</m:t>
                                                    </m:r>
                                                    <m:r>
                                                      <a:rPr lang="en-US" sz="2400" b="1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𝒋</m:t>
                                                    </m:r>
                                                    <m:r>
                                                      <a:rPr lang="en-US" sz="2400" b="1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)</m:t>
                                                    </m:r>
                                                  </m:sup>
                                                </m:sSup>
                                              </m:sup>
                                            </m:sSup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  <m:sup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</a:rPr>
                                              <m:t>𝐹</m:t>
                                            </m:r>
                                          </m:sup>
                                        </m:sSup>
                                        <m:func>
                                          <m:funcPr>
                                            <m:ctrlPr>
                                              <a:rPr lang="en-US" sz="2400" i="1">
                                                <a:latin typeface="Cambria Math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400">
                                                <a:latin typeface="Cambria Math" panose="02040503050406030204" pitchFamily="18" charset="0"/>
                                              </a:rPr>
                                              <m:t>exp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2400" i="1">
                                                    <a:latin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Sup>
                                                  <m:sSubSupPr>
                                                    <m:ctrlPr>
                                                      <a:rPr lang="en-US" sz="2400" b="1" i="1"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sz="24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𝝀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4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𝑺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sz="24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(</m:t>
                                                    </m:r>
                                                    <m:r>
                                                      <a:rPr lang="en-US" sz="24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𝒋</m:t>
                                                    </m:r>
                                                    <m:r>
                                                      <a:rPr lang="en-US" sz="24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)</m:t>
                                                    </m:r>
                                                  </m:sup>
                                                </m:sSubSup>
                                                <m:sSup>
                                                  <m:sSupPr>
                                                    <m:ctrlPr>
                                                      <a:rPr lang="en-US" sz="2400" b="1" i="1"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24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𝑻</m:t>
                                                    </m:r>
                                                  </m:e>
                                                  <m:sup>
                                                    <m:sSup>
                                                      <m:sSupPr>
                                                        <m:ctrlPr>
                                                          <a:rPr lang="en-US" sz="2400" b="1" i="1">
                                                            <a:latin typeface="Cambria Math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2400" i="1">
                                                            <a:solidFill>
                                                              <a:sysClr val="windowText" lastClr="000000"/>
                                                            </a:solidFill>
                                                            <a:uFill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</a:uFill>
                                                            <a:latin typeface="Cambria Math" charset="0"/>
                                                            <a:ea typeface="Cambria Math" charset="0"/>
                                                            <a:cs typeface="Cambria Math" charset="0"/>
                                                          </a:rPr>
                                                          <m:t>𝜅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2400" b="1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(</m:t>
                                                        </m:r>
                                                        <m:r>
                                                          <a:rPr lang="en-US" sz="2400" b="1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𝒋</m:t>
                                                        </m:r>
                                                        <m:r>
                                                          <a:rPr lang="en-US" sz="2400" b="1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)</m:t>
                                                        </m:r>
                                                      </m:sup>
                                                    </m:sSup>
                                                  </m:sup>
                                                </m:sSup>
                                              </m:e>
                                            </m:d>
                                          </m:e>
                                        </m:func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𝐹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!</m:t>
                                        </m:r>
                                      </m:den>
                                    </m:f>
                                  </m:e>
                                </m:nary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lang="en-US" sz="2400" b="1" dirty="0" smtClean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𝑺</m:t>
                        </m:r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ysClr val="windowText" lastClr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𝜅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 smtClean="0"/>
                  <a:t> are posterior draws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784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Case Study Test Plan</a:t>
            </a:r>
            <a:r>
              <a:rPr lang="en-US" b="1" dirty="0"/>
              <a:t/>
            </a:r>
            <a:br>
              <a:rPr lang="en-US" b="1" dirty="0"/>
            </a:br>
            <a:r>
              <a:rPr lang="en-US" sz="3200" b="1" dirty="0" smtClean="0"/>
              <a:t>Weibull</a:t>
            </a:r>
            <a:endParaRPr lang="en-US" sz="32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7127518"/>
                  </p:ext>
                </p:extLst>
              </p:nvPr>
            </p:nvGraphicFramePr>
            <p:xfrm>
              <a:off x="2620869" y="3333774"/>
              <a:ext cx="6950261" cy="3112748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228755"/>
                    <a:gridCol w="2704307"/>
                    <a:gridCol w="3017199"/>
                  </a:tblGrid>
                  <a:tr h="10668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Failures Allowed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Bayesian Assurance</a:t>
                          </a:r>
                        </a:p>
                        <a:p>
                          <a:pPr algn="ctr"/>
                          <a:r>
                            <a:rPr lang="en-US" sz="2000" baseline="0" dirty="0" smtClean="0"/>
                            <a:t> Test  Miles</a:t>
                          </a:r>
                        </a:p>
                        <a:p>
                          <a:pPr algn="ctr"/>
                          <a:r>
                            <a:rPr lang="en-US" sz="2000" baseline="0" dirty="0" smtClean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smtClean="0"/>
                                  </m:ctrlPr>
                                </m:sSubPr>
                                <m:e>
                                  <m:r>
                                    <a:rPr lang="en-US" sz="2000"/>
                                    <m:t>𝜶</m:t>
                                  </m:r>
                                </m:e>
                                <m:sub>
                                  <m:r>
                                    <a:rPr lang="en-US" sz="2000"/>
                                    <m:t>𝒄</m:t>
                                  </m:r>
                                </m:sub>
                              </m:sSub>
                              <m:r>
                                <a:rPr lang="en-US" sz="1600" baseline="0" smtClean="0"/>
                                <m:t>=</m:t>
                              </m:r>
                            </m:oMath>
                          </a14:m>
                          <a:r>
                            <a:rPr lang="en-US" sz="2000" dirty="0" smtClean="0"/>
                            <a:t> 0.10,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smtClean="0"/>
                                  </m:ctrlPr>
                                </m:sSubPr>
                                <m:e>
                                  <m:r>
                                    <a:rPr lang="en-US" sz="2000"/>
                                    <m:t>𝜷</m:t>
                                  </m:r>
                                </m:e>
                                <m:sub>
                                  <m:r>
                                    <a:rPr lang="en-US" sz="2000"/>
                                    <m:t>𝒑</m:t>
                                  </m:r>
                                </m:sub>
                              </m:sSub>
                              <m:r>
                                <a:rPr lang="en-US" sz="1600" baseline="0" smtClean="0"/>
                                <m:t>=</m:t>
                              </m:r>
                            </m:oMath>
                          </a14:m>
                          <a:r>
                            <a:rPr lang="en-US" sz="2000" dirty="0" smtClean="0"/>
                            <a:t>0.05)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Classical</a:t>
                          </a:r>
                          <a:r>
                            <a:rPr lang="en-US" sz="2000" baseline="0" dirty="0" smtClean="0"/>
                            <a:t> OC </a:t>
                          </a:r>
                        </a:p>
                        <a:p>
                          <a:pPr algn="ctr"/>
                          <a:r>
                            <a:rPr lang="en-US" sz="2000" baseline="0" dirty="0" smtClean="0"/>
                            <a:t>Curve Miles</a:t>
                          </a:r>
                        </a:p>
                        <a:p>
                          <a:pPr algn="ctr"/>
                          <a:r>
                            <a:rPr lang="en-US" sz="2000" baseline="0" dirty="0" smtClean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smtClean="0"/>
                                  </m:ctrlPr>
                                </m:sSubPr>
                                <m:e>
                                  <m:r>
                                    <a:rPr lang="en-US" sz="2000"/>
                                    <m:t>𝜶</m:t>
                                  </m:r>
                                </m:e>
                                <m:sub>
                                  <m:r>
                                    <a:rPr lang="en-US" sz="2000"/>
                                    <m:t>𝒄</m:t>
                                  </m:r>
                                </m:sub>
                              </m:sSub>
                              <m:r>
                                <a:rPr lang="en-US" sz="1600" baseline="0" smtClean="0"/>
                                <m:t>=</m:t>
                              </m:r>
                            </m:oMath>
                          </a14:m>
                          <a:r>
                            <a:rPr lang="en-US" sz="2000" dirty="0" smtClean="0"/>
                            <a:t> 0.10,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smtClean="0"/>
                                  </m:ctrlPr>
                                </m:sSubPr>
                                <m:e>
                                  <m:r>
                                    <a:rPr lang="en-US" sz="2000"/>
                                    <m:t>𝜷</m:t>
                                  </m:r>
                                </m:e>
                                <m:sub>
                                  <m:r>
                                    <a:rPr lang="en-US" sz="2000"/>
                                    <m:t>𝒑</m:t>
                                  </m:r>
                                </m:sub>
                              </m:sSub>
                              <m:r>
                                <a:rPr lang="en-US" sz="1600" baseline="0" smtClean="0"/>
                                <m:t>=</m:t>
                              </m:r>
                            </m:oMath>
                          </a14:m>
                          <a:r>
                            <a:rPr lang="en-US" sz="2000" dirty="0" smtClean="0"/>
                            <a:t>?)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4091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5,300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smtClean="0"/>
                            <a:t>740</a:t>
                          </a:r>
                          <a:r>
                            <a:rPr lang="en-US" sz="2000" baseline="0" dirty="0" smtClean="0"/>
                            <a:t> </a:t>
                          </a:r>
                          <a:r>
                            <a:rPr lang="en-US" sz="2000" u="none" strike="noStrike" kern="1200" dirty="0" smtClean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smtClean="0"/>
                                  </m:ctrlPr>
                                </m:sSubPr>
                                <m:e>
                                  <m:r>
                                    <a:rPr lang="en-US" sz="2000"/>
                                    <m:t>𝜷</m:t>
                                  </m:r>
                                </m:e>
                                <m:sub>
                                  <m:r>
                                    <a:rPr lang="en-US" sz="2000"/>
                                    <m:t>𝒑</m:t>
                                  </m:r>
                                </m:sub>
                              </m:sSub>
                              <m:r>
                                <a:rPr lang="en-US" sz="2000" baseline="0" smtClean="0"/>
                                <m:t>=0.86)</m:t>
                              </m:r>
                            </m:oMath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7620" marR="7620" marT="7620" marB="0" anchor="ctr"/>
                    </a:tc>
                  </a:tr>
                  <a:tr h="4091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2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6,500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u="none" strike="noStrike" dirty="0" smtClean="0">
                              <a:effectLst/>
                            </a:rPr>
                            <a:t>2,100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smtClean="0"/>
                                  </m:ctrlPr>
                                </m:sSubPr>
                                <m:e>
                                  <m:r>
                                    <a:rPr lang="en-US" sz="2000"/>
                                    <m:t>𝜷</m:t>
                                  </m:r>
                                </m:e>
                                <m:sub>
                                  <m:r>
                                    <a:rPr lang="en-US" sz="2000"/>
                                    <m:t>𝒑</m:t>
                                  </m:r>
                                </m:sub>
                              </m:sSub>
                              <m:r>
                                <a:rPr lang="en-US" sz="2000" baseline="0" smtClean="0"/>
                                <m:t>=0.84)</m:t>
                              </m:r>
                            </m:oMath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7620" marR="7620" marT="7620" marB="0" anchor="ctr"/>
                    </a:tc>
                  </a:tr>
                  <a:tr h="4091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3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7,800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u="none" strike="noStrike" kern="1200" dirty="0" smtClean="0">
                              <a:effectLst/>
                            </a:rPr>
                            <a:t>4,500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smtClean="0"/>
                                  </m:ctrlPr>
                                </m:sSubPr>
                                <m:e>
                                  <m:r>
                                    <a:rPr lang="en-US" sz="2000"/>
                                    <m:t>𝜷</m:t>
                                  </m:r>
                                </m:e>
                                <m:sub>
                                  <m:r>
                                    <a:rPr lang="en-US" sz="2000"/>
                                    <m:t>𝒑</m:t>
                                  </m:r>
                                </m:sub>
                              </m:sSub>
                              <m:r>
                                <a:rPr lang="en-US" sz="2000" baseline="0" smtClean="0"/>
                                <m:t>=0.82)</m:t>
                              </m:r>
                            </m:oMath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7620" marR="7620" marT="7620" marB="0" anchor="ctr"/>
                    </a:tc>
                  </a:tr>
                  <a:tr h="4091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4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11,100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u="none" strike="noStrike" kern="1200" dirty="0" smtClean="0">
                              <a:effectLst/>
                            </a:rPr>
                            <a:t>8,200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smtClean="0"/>
                                  </m:ctrlPr>
                                </m:sSubPr>
                                <m:e>
                                  <m:r>
                                    <a:rPr lang="en-US" sz="2000"/>
                                    <m:t>𝜷</m:t>
                                  </m:r>
                                </m:e>
                                <m:sub>
                                  <m:r>
                                    <a:rPr lang="en-US" sz="2000"/>
                                    <m:t>𝒑</m:t>
                                  </m:r>
                                </m:sub>
                              </m:sSub>
                              <m:r>
                                <a:rPr lang="en-US" sz="2000" baseline="0" smtClean="0"/>
                                <m:t>=0.81)</m:t>
                              </m:r>
                            </m:oMath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7620" marR="7620" marT="7620" marB="0" anchor="ctr"/>
                    </a:tc>
                  </a:tr>
                  <a:tr h="4091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13,100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u="none" strike="noStrike" kern="1200" dirty="0" smtClean="0">
                              <a:effectLst/>
                            </a:rPr>
                            <a:t>13,300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smtClean="0"/>
                                  </m:ctrlPr>
                                </m:sSubPr>
                                <m:e>
                                  <m:r>
                                    <a:rPr lang="en-US" sz="2000"/>
                                    <m:t>𝜷</m:t>
                                  </m:r>
                                </m:e>
                                <m:sub>
                                  <m:r>
                                    <a:rPr lang="en-US" sz="2000"/>
                                    <m:t>𝒑</m:t>
                                  </m:r>
                                </m:sub>
                              </m:sSub>
                              <m:r>
                                <a:rPr lang="en-US" sz="2000" baseline="0" smtClean="0"/>
                                <m:t>=0.79)</m:t>
                              </m:r>
                            </m:oMath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7620" marR="7620" marT="7620" marB="0" anchor="ctr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7127518"/>
                  </p:ext>
                </p:extLst>
              </p:nvPr>
            </p:nvGraphicFramePr>
            <p:xfrm>
              <a:off x="2620869" y="3333774"/>
              <a:ext cx="6950261" cy="3112748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228755"/>
                    <a:gridCol w="2704307"/>
                    <a:gridCol w="3017199"/>
                  </a:tblGrid>
                  <a:tr h="10668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Failures Allowed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5721" t="-2857" r="-112613" b="-2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30444" t="-2857" r="-806" b="-202857"/>
                          </a:stretch>
                        </a:blipFill>
                      </a:tcPr>
                    </a:tc>
                  </a:tr>
                  <a:tr h="4091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5,300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 rotWithShape="0">
                          <a:blip r:embed="rId2"/>
                          <a:stretch>
                            <a:fillRect l="-130444" t="-264706" r="-806" b="-422059"/>
                          </a:stretch>
                        </a:blipFill>
                      </a:tcPr>
                    </a:tc>
                  </a:tr>
                  <a:tr h="4091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2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6,500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 rotWithShape="0">
                          <a:blip r:embed="rId2"/>
                          <a:stretch>
                            <a:fillRect l="-130444" t="-370149" r="-806" b="-328358"/>
                          </a:stretch>
                        </a:blipFill>
                      </a:tcPr>
                    </a:tc>
                  </a:tr>
                  <a:tr h="4091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3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7,800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 rotWithShape="0">
                          <a:blip r:embed="rId2"/>
                          <a:stretch>
                            <a:fillRect l="-130444" t="-470149" r="-806" b="-228358"/>
                          </a:stretch>
                        </a:blipFill>
                      </a:tcPr>
                    </a:tc>
                  </a:tr>
                  <a:tr h="4091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4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11,100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 rotWithShape="0">
                          <a:blip r:embed="rId2"/>
                          <a:stretch>
                            <a:fillRect l="-130444" t="-561765" r="-806" b="-125000"/>
                          </a:stretch>
                        </a:blipFill>
                      </a:tcPr>
                    </a:tc>
                  </a:tr>
                  <a:tr h="4091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13,100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 rotWithShape="0">
                          <a:blip r:embed="rId2"/>
                          <a:stretch>
                            <a:fillRect l="-130444" t="-671642" r="-806" b="-2686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546859" y="1553036"/>
                <a:ext cx="909828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charset="0"/>
                  <a:buChar char="•"/>
                </a:pPr>
                <a:r>
                  <a:rPr lang="en-US" sz="2400" kern="0" dirty="0" smtClean="0"/>
                  <a:t>Assuming an Weibull model with common shape parameter (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ysClr val="windowText" lastClr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charset="0"/>
                        <a:ea typeface="Cambria Math" charset="0"/>
                        <a:cs typeface="Cambria Math" charset="0"/>
                      </a:rPr>
                      <m:t>𝜅</m:t>
                    </m:r>
                  </m:oMath>
                </a14:m>
                <a:r>
                  <a:rPr lang="en-US" sz="2400" kern="0" dirty="0" smtClean="0"/>
                  <a:t>)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lang="en-US" sz="2400" kern="0" dirty="0" smtClean="0"/>
                  <a:t>A </a:t>
                </a:r>
                <a:r>
                  <a:rPr lang="en-US" sz="2400" kern="0" dirty="0"/>
                  <a:t>traditional test plan </a:t>
                </a:r>
                <a:r>
                  <a:rPr lang="en-US" sz="2400" kern="0" dirty="0" smtClean="0"/>
                  <a:t>for fixed </a:t>
                </a:r>
                <a:r>
                  <a:rPr lang="en-US" sz="2400" kern="0" dirty="0"/>
                  <a:t>consumer risk </a:t>
                </a:r>
                <a:r>
                  <a:rPr lang="en-US" sz="2400" kern="0" dirty="0" smtClean="0"/>
                  <a:t>and known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ysClr val="windowText" lastClr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charset="0"/>
                        <a:ea typeface="Cambria Math" charset="0"/>
                        <a:cs typeface="Cambria Math" charset="0"/>
                      </a:rPr>
                      <m:t>𝜅</m:t>
                    </m:r>
                  </m:oMath>
                </a14:m>
                <a:r>
                  <a:rPr lang="en-US" sz="2400" kern="0" dirty="0" smtClean="0"/>
                  <a:t> = 0.3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lang="en-US" sz="2400" kern="0" dirty="0" smtClean="0"/>
                  <a:t>Consumer Minimum:  </a:t>
                </a:r>
                <a14:m>
                  <m:oMath xmlns:m="http://schemas.openxmlformats.org/officeDocument/2006/math">
                    <m:r>
                      <a:rPr lang="en-US" sz="2400" b="1" i="1" kern="0" dirty="0">
                        <a:latin typeface="Cambria Math" charset="0"/>
                      </a:rPr>
                      <m:t>𝑬</m:t>
                    </m:r>
                  </m:oMath>
                </a14:m>
                <a:r>
                  <a:rPr lang="en-US" sz="2400" kern="0" dirty="0" smtClean="0"/>
                  <a:t>(</a:t>
                </a:r>
                <a:r>
                  <a:rPr lang="en-US" sz="2400" dirty="0" smtClean="0"/>
                  <a:t>Failures </a:t>
                </a:r>
                <a:r>
                  <a:rPr lang="en-US" sz="2400" dirty="0"/>
                  <a:t>in 80 </a:t>
                </a:r>
                <a:r>
                  <a:rPr lang="en-US" sz="2400" dirty="0" smtClean="0"/>
                  <a:t>miles)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2</a:t>
                </a:r>
                <a:endParaRPr lang="en-US" sz="2400" dirty="0"/>
              </a:p>
              <a:p>
                <a:pPr marL="457200" indent="-457200">
                  <a:buFont typeface="Arial" charset="0"/>
                  <a:buChar char="•"/>
                </a:pPr>
                <a:r>
                  <a:rPr lang="en-US" sz="2400" dirty="0" smtClean="0"/>
                  <a:t>Producer Target:  </a:t>
                </a:r>
                <a14:m>
                  <m:oMath xmlns:m="http://schemas.openxmlformats.org/officeDocument/2006/math">
                    <m:r>
                      <a:rPr lang="en-US" sz="2400" b="1" i="1" kern="0" dirty="0">
                        <a:latin typeface="Cambria Math" charset="0"/>
                      </a:rPr>
                      <m:t>𝑬</m:t>
                    </m:r>
                  </m:oMath>
                </a14:m>
                <a:r>
                  <a:rPr lang="en-US" sz="2400" kern="0" dirty="0" smtClean="0"/>
                  <a:t>(</a:t>
                </a:r>
                <a:r>
                  <a:rPr lang="en-US" sz="2400" dirty="0" smtClean="0"/>
                  <a:t>Failures </a:t>
                </a:r>
                <a:r>
                  <a:rPr lang="en-US" sz="2400" dirty="0"/>
                  <a:t>in </a:t>
                </a:r>
                <a:r>
                  <a:rPr lang="en-US" sz="2400" dirty="0" smtClean="0"/>
                  <a:t>140 </a:t>
                </a:r>
                <a:r>
                  <a:rPr lang="en-US" sz="2400" dirty="0"/>
                  <a:t>miles)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≤ </m:t>
                    </m:r>
                  </m:oMath>
                </a14:m>
                <a:r>
                  <a:rPr lang="en-US" sz="2400" dirty="0" smtClean="0"/>
                  <a:t>2</a:t>
                </a:r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859" y="1553036"/>
                <a:ext cx="9098280" cy="1569660"/>
              </a:xfrm>
              <a:prstGeom prst="rect">
                <a:avLst/>
              </a:prstGeom>
              <a:blipFill rotWithShape="0">
                <a:blip r:embed="rId3"/>
                <a:stretch>
                  <a:fillRect l="-938" t="-3113" b="-38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8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Future Work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numerical methods for test planning for Weibull model with multiple shape parameters</a:t>
            </a:r>
          </a:p>
          <a:p>
            <a:r>
              <a:rPr lang="en-US" dirty="0" smtClean="0"/>
              <a:t>Incorporating covariates </a:t>
            </a:r>
          </a:p>
          <a:p>
            <a:pPr lvl="1"/>
            <a:r>
              <a:rPr lang="en-US" dirty="0" smtClean="0"/>
              <a:t>Vehicle variants </a:t>
            </a:r>
          </a:p>
          <a:p>
            <a:pPr lvl="1"/>
            <a:r>
              <a:rPr lang="en-US" dirty="0" smtClean="0"/>
              <a:t>Test site statistics</a:t>
            </a:r>
          </a:p>
          <a:p>
            <a:r>
              <a:rPr lang="en-US" dirty="0" smtClean="0"/>
              <a:t>Test planning with respect to individual components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83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up slides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0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Analysis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phase is treated independently </a:t>
            </a:r>
          </a:p>
          <a:p>
            <a:r>
              <a:rPr lang="en-US" dirty="0" smtClean="0"/>
              <a:t>Different failure modes are pooled together</a:t>
            </a:r>
          </a:p>
          <a:p>
            <a:r>
              <a:rPr lang="en-US" dirty="0" smtClean="0"/>
              <a:t>Exponential model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153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Fitting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9344"/>
            <a:ext cx="10515600" cy="4567619"/>
          </a:xfrm>
        </p:spPr>
        <p:txBody>
          <a:bodyPr/>
          <a:lstStyle/>
          <a:p>
            <a:r>
              <a:rPr lang="en-US" dirty="0" smtClean="0"/>
              <a:t>Treating component failure rates as common vs. coming from distribution </a:t>
            </a:r>
          </a:p>
          <a:p>
            <a:r>
              <a:rPr lang="en-US" dirty="0" smtClean="0"/>
              <a:t>Exponential vs Weibull</a:t>
            </a:r>
          </a:p>
          <a:p>
            <a:pPr lvl="1"/>
            <a:r>
              <a:rPr lang="en-US" dirty="0" smtClean="0"/>
              <a:t>Problems when misspecified  </a:t>
            </a:r>
          </a:p>
          <a:p>
            <a:pPr lvl="1"/>
            <a:r>
              <a:rPr lang="en-US" dirty="0" smtClean="0"/>
              <a:t>Slightly different interpretation</a:t>
            </a:r>
          </a:p>
          <a:p>
            <a:pPr lvl="1"/>
            <a:r>
              <a:rPr lang="en-US" dirty="0" smtClean="0"/>
              <a:t>Failure rate is not constant over time</a:t>
            </a:r>
          </a:p>
          <a:p>
            <a:r>
              <a:rPr lang="en-US" dirty="0" smtClean="0"/>
              <a:t>DIC</a:t>
            </a:r>
          </a:p>
          <a:p>
            <a:r>
              <a:rPr lang="en-US" dirty="0" smtClean="0"/>
              <a:t>Posterior predictive checks</a:t>
            </a:r>
          </a:p>
        </p:txBody>
      </p:sp>
    </p:spTree>
    <p:extLst>
      <p:ext uri="{BB962C8B-B14F-4D97-AF65-F5344CB8AC3E}">
        <p14:creationId xmlns:p14="http://schemas.microsoft.com/office/powerpoint/2010/main" val="607163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Assurance Test Planning</a:t>
            </a:r>
            <a:br>
              <a:rPr lang="en-US" b="1" dirty="0" smtClean="0"/>
            </a:br>
            <a:r>
              <a:rPr lang="en-US" sz="3200" b="1" dirty="0" smtClean="0"/>
              <a:t>Exponential</a:t>
            </a:r>
            <a:endParaRPr 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Find the combinations of </a:t>
                </a:r>
                <a:r>
                  <a:rPr lang="en-US" b="1" dirty="0" smtClean="0"/>
                  <a:t>T</a:t>
                </a:r>
                <a:r>
                  <a:rPr lang="en-US" dirty="0" smtClean="0"/>
                  <a:t> and </a:t>
                </a:r>
                <a:r>
                  <a:rPr lang="en-US" b="1" dirty="0" smtClean="0"/>
                  <a:t>C</a:t>
                </a:r>
                <a:r>
                  <a:rPr lang="en-US" dirty="0" smtClean="0"/>
                  <a:t> that satisfy both </a:t>
                </a:r>
                <a:r>
                  <a:rPr lang="en-US" dirty="0"/>
                  <a:t>risk </a:t>
                </a:r>
                <a:r>
                  <a:rPr lang="en-US" dirty="0" smtClean="0"/>
                  <a:t>criteria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𝑷</m:t>
                    </m:r>
                    <m:d>
                      <m:dPr>
                        <m:endChr m:val="|"/>
                        <m:ctrlPr>
                          <a:rPr lang="en-US" b="1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𝝀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𝑺</m:t>
                            </m:r>
                          </m:sub>
                        </m:sSub>
                        <m:r>
                          <a:rPr lang="en-US" b="1" i="1">
                            <a:latin typeface="Cambria Math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b="1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num>
                          <m:den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𝟖𝟎</m:t>
                            </m:r>
                          </m:den>
                        </m:f>
                      </m:e>
                    </m:d>
                    <m:r>
                      <a:rPr lang="en-US" b="1" i="0" smtClean="0">
                        <a:latin typeface="Cambria Math" charset="0"/>
                      </a:rPr>
                      <m:t>𝐅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b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nary>
                          <m:naryPr>
                            <m:limLoc m:val="undOvr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4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/80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𝐹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p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1" i="1">
                                                    <a:latin typeface="Cambria Math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  <m:t>𝝀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  <m:t>𝑺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𝐹</m:t>
                                            </m:r>
                                          </m:sup>
                                        </m:sSup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exp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b="1" i="1"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𝝀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𝑺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e>
                                            </m:d>
                                          </m:e>
                                        </m:func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𝐹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!</m:t>
                                        </m:r>
                                      </m:den>
                                    </m:f>
                                  </m:e>
                                </m:nary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b="1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limLoc m:val="undOvr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4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p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1" i="1">
                                                    <a:latin typeface="Cambria Math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  <m:t>𝝀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  <m:t>𝑺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𝐹</m:t>
                                            </m:r>
                                          </m:sup>
                                        </m:sSup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exp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b="1" i="1"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𝝀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𝑺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e>
                                            </m:d>
                                          </m:e>
                                        </m:func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𝐹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!</m:t>
                                        </m:r>
                                      </m:den>
                                    </m:f>
                                  </m:e>
                                </m:nary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b="1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sub>
                            </m:sSub>
                          </m:e>
                        </m:nary>
                      </m:den>
                    </m:f>
                    <m:r>
                      <a:rPr lang="en-US" b="1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</a:rPr>
                          <m:t>𝜶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𝒄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𝑷</m:t>
                    </m:r>
                    <m:d>
                      <m:dPr>
                        <m:endChr m:val="|"/>
                        <m:ctrlPr>
                          <a:rPr lang="en-US" b="1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𝝀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𝑺</m:t>
                            </m:r>
                          </m:sub>
                        </m:sSub>
                        <m:r>
                          <a:rPr lang="en-US" b="1" i="1">
                            <a:latin typeface="Cambria Math"/>
                          </a:rPr>
                          <m:t>≤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b="1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num>
                          <m:den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𝟏𝟒𝟎</m:t>
                            </m:r>
                          </m:den>
                        </m:f>
                      </m:e>
                    </m:d>
                    <m:r>
                      <a:rPr lang="en-US" b="1" i="0" smtClean="0">
                        <a:latin typeface="Cambria Math" charset="0"/>
                      </a:rPr>
                      <m:t>𝐅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b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nary>
                          <m:naryPr>
                            <m:limLoc m:val="undOvr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2/140</m:t>
                            </m:r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1 − 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p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1" i="1">
                                                    <a:latin typeface="Cambria Math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  <m:t>𝝀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  <m:t>𝑺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𝐹</m:t>
                                            </m:r>
                                          </m:sup>
                                        </m:sSup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exp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b="1" i="1"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𝝀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𝑺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e>
                                            </m:d>
                                          </m:e>
                                        </m:func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𝐹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!</m:t>
                                        </m:r>
                                      </m:den>
                                    </m:f>
                                  </m:e>
                                </m:nary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b="1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limLoc m:val="undOvr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4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1 − 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p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1" i="1">
                                                    <a:latin typeface="Cambria Math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  <m:t>𝝀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  <m:t>𝑺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𝐹</m:t>
                                            </m:r>
                                          </m:sup>
                                        </m:sSup>
                                        <m:func>
                                          <m:funcPr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exp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b="1" i="1"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𝝀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𝑺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e>
                                            </m:d>
                                          </m:e>
                                        </m:func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𝐹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!</m:t>
                                        </m:r>
                                      </m:den>
                                    </m:f>
                                  </m:e>
                                </m:nary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b="1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sub>
                            </m:sSub>
                          </m:e>
                        </m:nary>
                      </m:den>
                    </m:f>
                    <m:r>
                      <a:rPr lang="en-US" b="1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</a:rPr>
                          <m:t>𝜷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𝒑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1907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Case Study Test Plan</a:t>
            </a:r>
            <a:r>
              <a:rPr lang="en-US" b="1" dirty="0"/>
              <a:t/>
            </a:r>
            <a:br>
              <a:rPr lang="en-US" b="1" dirty="0"/>
            </a:br>
            <a:r>
              <a:rPr lang="en-US" sz="3200" b="1" dirty="0"/>
              <a:t>Exponential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6621962"/>
                  </p:ext>
                </p:extLst>
              </p:nvPr>
            </p:nvGraphicFramePr>
            <p:xfrm>
              <a:off x="2620312" y="3096030"/>
              <a:ext cx="6951375" cy="3112748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21677"/>
                    <a:gridCol w="2686827"/>
                    <a:gridCol w="3042871"/>
                  </a:tblGrid>
                  <a:tr h="10668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Failures Allowed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Bayesian Assurance</a:t>
                          </a:r>
                        </a:p>
                        <a:p>
                          <a:pPr algn="ctr"/>
                          <a:r>
                            <a:rPr lang="en-US" sz="2000" baseline="0" dirty="0" smtClean="0"/>
                            <a:t> Test  Miles</a:t>
                          </a:r>
                        </a:p>
                        <a:p>
                          <a:pPr algn="ctr"/>
                          <a:r>
                            <a:rPr lang="en-US" sz="2000" baseline="0" dirty="0" smtClean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latin typeface="Cambria Math"/>
                                    </a:rPr>
                                    <m:t>𝒄</m:t>
                                  </m:r>
                                </m:sub>
                              </m:sSub>
                              <m:r>
                                <a:rPr lang="en-US" sz="1600" b="1" i="1" baseline="0" smtClean="0">
                                  <a:latin typeface="Cambria Math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sz="2000" dirty="0" smtClean="0"/>
                            <a:t> 0.10,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/>
                                    </a:rPr>
                                    <m:t>𝜷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latin typeface="Cambria Math"/>
                                    </a:rPr>
                                    <m:t>𝒑</m:t>
                                  </m:r>
                                </m:sub>
                              </m:sSub>
                              <m:r>
                                <a:rPr lang="en-US" sz="1600" b="1" i="1" baseline="0" smtClean="0">
                                  <a:latin typeface="Cambria Math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sz="2000" dirty="0" smtClean="0"/>
                            <a:t>0.05)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Classical</a:t>
                          </a:r>
                          <a:r>
                            <a:rPr lang="en-US" sz="2000" baseline="0" dirty="0" smtClean="0"/>
                            <a:t> OC </a:t>
                          </a:r>
                        </a:p>
                        <a:p>
                          <a:pPr algn="ctr"/>
                          <a:r>
                            <a:rPr lang="en-US" sz="2000" baseline="0" dirty="0" smtClean="0"/>
                            <a:t>Curve Miles</a:t>
                          </a:r>
                        </a:p>
                        <a:p>
                          <a:pPr algn="ctr"/>
                          <a:r>
                            <a:rPr lang="en-US" sz="2000" baseline="0" dirty="0" smtClean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latin typeface="Cambria Math"/>
                                    </a:rPr>
                                    <m:t>𝒄</m:t>
                                  </m:r>
                                </m:sub>
                              </m:sSub>
                              <m:r>
                                <a:rPr lang="en-US" sz="1600" b="1" i="1" baseline="0" smtClean="0">
                                  <a:latin typeface="Cambria Math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sz="2000" dirty="0" smtClean="0"/>
                            <a:t> 0.10,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/>
                                    </a:rPr>
                                    <m:t>𝜷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latin typeface="Cambria Math"/>
                                    </a:rPr>
                                    <m:t>𝒑</m:t>
                                  </m:r>
                                </m:sub>
                              </m:sSub>
                              <m:r>
                                <a:rPr lang="en-US" sz="1600" b="1" i="1" baseline="0" smtClean="0">
                                  <a:latin typeface="Cambria Math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sz="2000" dirty="0" smtClean="0"/>
                            <a:t>?)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4091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140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350 </a:t>
                          </a:r>
                          <a:r>
                            <a:rPr lang="en-US" sz="20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/>
                                    </a:rPr>
                                    <m:t>𝜷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latin typeface="Cambria Math"/>
                                    </a:rPr>
                                    <m:t>𝒑</m:t>
                                  </m:r>
                                </m:sub>
                              </m:sSub>
                              <m:r>
                                <a:rPr lang="en-US" sz="2000" b="1" i="1" baseline="0" smtClean="0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2000" b="0" i="0" baseline="0" smtClean="0">
                                  <a:latin typeface="Cambria Math"/>
                                </a:rPr>
                                <m:t>0.71)</m:t>
                              </m:r>
                            </m:oMath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7620" marR="7620" marT="7620" marB="0" anchor="ctr"/>
                    </a:tc>
                  </a:tr>
                  <a:tr h="4091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2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210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480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/>
                                    </a:rPr>
                                    <m:t>𝜷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latin typeface="Cambria Math"/>
                                    </a:rPr>
                                    <m:t>𝒑</m:t>
                                  </m:r>
                                </m:sub>
                              </m:sSub>
                              <m:r>
                                <a:rPr lang="en-US" sz="2000" b="1" i="1" baseline="0" smtClean="0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2000" b="0" i="0" baseline="0" smtClean="0">
                                  <a:latin typeface="Cambria Math"/>
                                </a:rPr>
                                <m:t>0.67)</m:t>
                              </m:r>
                            </m:oMath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7620" marR="7620" marT="7620" marB="0" anchor="ctr"/>
                    </a:tc>
                  </a:tr>
                  <a:tr h="4091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3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280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601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/>
                                    </a:rPr>
                                    <m:t>𝜷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latin typeface="Cambria Math"/>
                                    </a:rPr>
                                    <m:t>𝒑</m:t>
                                  </m:r>
                                </m:sub>
                              </m:sSub>
                              <m:r>
                                <a:rPr lang="en-US" sz="2000" b="1" i="1" baseline="0" smtClean="0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2000" b="0" i="0" baseline="0" smtClean="0">
                                  <a:latin typeface="Cambria Math"/>
                                </a:rPr>
                                <m:t>0.62)</m:t>
                              </m:r>
                            </m:oMath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7620" marR="7620" marT="7620" marB="0" anchor="ctr"/>
                    </a:tc>
                  </a:tr>
                  <a:tr h="4091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4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350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719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/>
                                    </a:rPr>
                                    <m:t>𝜷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latin typeface="Cambria Math"/>
                                    </a:rPr>
                                    <m:t>𝒑</m:t>
                                  </m:r>
                                </m:sub>
                              </m:sSub>
                              <m:r>
                                <a:rPr lang="en-US" sz="2000" b="1" i="1" baseline="0" smtClean="0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2000" b="0" i="0" baseline="0" smtClean="0">
                                  <a:latin typeface="Cambria Math"/>
                                </a:rPr>
                                <m:t>0.58)</m:t>
                              </m:r>
                            </m:oMath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7620" marR="7620" marT="7620" marB="0" anchor="ctr"/>
                    </a:tc>
                  </a:tr>
                  <a:tr h="4091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420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i="0" u="none" strike="noStrike" kern="1200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834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/>
                                    </a:rPr>
                                    <m:t>𝜷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latin typeface="Cambria Math"/>
                                    </a:rPr>
                                    <m:t>𝒑</m:t>
                                  </m:r>
                                </m:sub>
                              </m:sSub>
                              <m:r>
                                <a:rPr lang="en-US" sz="2000" b="1" i="1" baseline="0" smtClean="0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2000" b="0" i="0" baseline="0" smtClean="0">
                                  <a:latin typeface="Cambria Math"/>
                                </a:rPr>
                                <m:t>0.55)</m:t>
                              </m:r>
                            </m:oMath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7620" marR="7620" marT="7620" marB="0"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6621962"/>
                  </p:ext>
                </p:extLst>
              </p:nvPr>
            </p:nvGraphicFramePr>
            <p:xfrm>
              <a:off x="2620312" y="3096030"/>
              <a:ext cx="6951375" cy="3112748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21677"/>
                    <a:gridCol w="2686827"/>
                    <a:gridCol w="3042871"/>
                  </a:tblGrid>
                  <a:tr h="10668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Failures Allowed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5805" t="-2857" r="-114286" b="-2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28600" t="-2857" r="-800" b="-202857"/>
                          </a:stretch>
                        </a:blipFill>
                      </a:tcPr>
                    </a:tc>
                  </a:tr>
                  <a:tr h="4091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140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 rotWithShape="0">
                          <a:blip r:embed="rId2"/>
                          <a:stretch>
                            <a:fillRect l="-128600" t="-264706" r="-800" b="-422059"/>
                          </a:stretch>
                        </a:blipFill>
                      </a:tcPr>
                    </a:tc>
                  </a:tr>
                  <a:tr h="4091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2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210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 rotWithShape="0">
                          <a:blip r:embed="rId2"/>
                          <a:stretch>
                            <a:fillRect l="-128600" t="-370149" r="-800" b="-328358"/>
                          </a:stretch>
                        </a:blipFill>
                      </a:tcPr>
                    </a:tc>
                  </a:tr>
                  <a:tr h="4091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3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280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 rotWithShape="0">
                          <a:blip r:embed="rId2"/>
                          <a:stretch>
                            <a:fillRect l="-128600" t="-470149" r="-800" b="-228358"/>
                          </a:stretch>
                        </a:blipFill>
                      </a:tcPr>
                    </a:tc>
                  </a:tr>
                  <a:tr h="4091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4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350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 rotWithShape="0">
                          <a:blip r:embed="rId2"/>
                          <a:stretch>
                            <a:fillRect l="-128600" t="-561765" r="-800" b="-125000"/>
                          </a:stretch>
                        </a:blipFill>
                      </a:tcPr>
                    </a:tc>
                  </a:tr>
                  <a:tr h="4091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420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 rotWithShape="0">
                          <a:blip r:embed="rId2"/>
                          <a:stretch>
                            <a:fillRect l="-128600" t="-671642" r="-800" b="-2686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546860" y="1618702"/>
                <a:ext cx="909828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charset="0"/>
                  <a:buChar char="•"/>
                </a:pPr>
                <a:r>
                  <a:rPr lang="en-US" sz="2400" kern="0" dirty="0" smtClean="0"/>
                  <a:t>Assuming an Exponential model 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lang="en-US" sz="2400" kern="0" dirty="0" smtClean="0"/>
                  <a:t>A </a:t>
                </a:r>
                <a:r>
                  <a:rPr lang="en-US" sz="2400" kern="0" dirty="0"/>
                  <a:t>traditional test plan approach in the DoD fixes consumer risk at the requirement (e.g.,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𝜶</m:t>
                        </m:r>
                      </m:e>
                      <m:sub>
                        <m:r>
                          <a:rPr lang="en-US" sz="2400" b="1" i="1">
                            <a:latin typeface="Cambria Math"/>
                          </a:rPr>
                          <m:t>𝒄</m:t>
                        </m:r>
                      </m:sub>
                    </m:sSub>
                    <m:r>
                      <a:rPr lang="en-US" sz="2400">
                        <a:latin typeface="Cambria Math"/>
                      </a:rPr>
                      <m:t>=</m:t>
                    </m:r>
                  </m:oMath>
                </a14:m>
                <a:r>
                  <a:rPr lang="en-US" sz="2400" dirty="0"/>
                  <a:t> 0.10 for a MMBF = 90</a:t>
                </a:r>
                <a:r>
                  <a:rPr lang="en-US" sz="2400" dirty="0" smtClean="0"/>
                  <a:t>)</a:t>
                </a:r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860" y="1618702"/>
                <a:ext cx="9098280" cy="1477328"/>
              </a:xfrm>
              <a:prstGeom prst="rect">
                <a:avLst/>
              </a:prstGeom>
              <a:blipFill rotWithShape="0">
                <a:blip r:embed="rId3"/>
                <a:stretch>
                  <a:fillRect l="-938" t="-3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6408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Outline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Overview</a:t>
            </a:r>
          </a:p>
          <a:p>
            <a:r>
              <a:rPr lang="en-US" sz="3600" dirty="0" smtClean="0"/>
              <a:t>JLTV case study </a:t>
            </a:r>
          </a:p>
          <a:p>
            <a:r>
              <a:rPr lang="en-US" sz="3600" dirty="0" smtClean="0"/>
              <a:t>Bayesian reliability approach </a:t>
            </a:r>
          </a:p>
          <a:p>
            <a:r>
              <a:rPr lang="en-US" sz="3600" dirty="0" smtClean="0"/>
              <a:t>Assurance test </a:t>
            </a:r>
            <a:r>
              <a:rPr lang="en-US" sz="3600" dirty="0"/>
              <a:t>p</a:t>
            </a:r>
            <a:r>
              <a:rPr lang="en-US" sz="3600" dirty="0" smtClean="0"/>
              <a:t>lanning</a:t>
            </a:r>
          </a:p>
          <a:p>
            <a:r>
              <a:rPr lang="en-US" sz="3600" dirty="0" smtClean="0"/>
              <a:t>Future work </a:t>
            </a:r>
          </a:p>
        </p:txBody>
      </p:sp>
    </p:spTree>
    <p:extLst>
      <p:ext uri="{BB962C8B-B14F-4D97-AF65-F5344CB8AC3E}">
        <p14:creationId xmlns:p14="http://schemas.microsoft.com/office/powerpoint/2010/main" val="76437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Large Scale Acquisition Process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Products can have many components all with specific requirements </a:t>
            </a:r>
          </a:p>
          <a:p>
            <a:r>
              <a:rPr lang="en-US" dirty="0" smtClean="0"/>
              <a:t>Developmental milestones are used before large scale production</a:t>
            </a:r>
          </a:p>
          <a:p>
            <a:r>
              <a:rPr lang="en-US" dirty="0" smtClean="0"/>
              <a:t>Multiple stages of testing and evaluation</a:t>
            </a:r>
          </a:p>
          <a:p>
            <a:r>
              <a:rPr lang="en-US" dirty="0" smtClean="0"/>
              <a:t>Testing and evaluation cost are non-trivial </a:t>
            </a:r>
          </a:p>
          <a:p>
            <a:r>
              <a:rPr lang="en-US" dirty="0" smtClean="0"/>
              <a:t>Both producers and consumers accept some risk in the process</a:t>
            </a:r>
            <a:endParaRPr lang="en-US" dirty="0"/>
          </a:p>
        </p:txBody>
      </p:sp>
      <p:pic>
        <p:nvPicPr>
          <p:cNvPr id="1026" name="Picture 2" descr="Image result for Space craf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36" y="4482420"/>
            <a:ext cx="2903629" cy="192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health care surgery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0" t="745" r="17492" b="-745"/>
          <a:stretch/>
        </p:blipFill>
        <p:spPr bwMode="auto">
          <a:xfrm>
            <a:off x="4564482" y="4482421"/>
            <a:ext cx="3195218" cy="197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ilitary missil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283" y="4482422"/>
            <a:ext cx="3117267" cy="200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58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Reliability </a:t>
            </a:r>
            <a:r>
              <a:rPr lang="en-US" b="1" dirty="0"/>
              <a:t>of Multiple Component Systems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Time to Event / Failure data</a:t>
                </a:r>
              </a:p>
              <a:p>
                <a:r>
                  <a:rPr lang="en-US" dirty="0" smtClean="0"/>
                  <a:t>Systems made of many components </a:t>
                </a:r>
              </a:p>
              <a:p>
                <a:r>
                  <a:rPr lang="en-US" dirty="0" smtClean="0"/>
                  <a:t>Series System: any one component failure leads to system failure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Interested in system reliability or system failure rate: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sub>
                    </m:sSub>
                  </m:oMath>
                </a14:m>
                <a:endParaRPr lang="en-US" b="1" dirty="0" smtClean="0"/>
              </a:p>
              <a:p>
                <a:pPr marL="0" indent="0">
                  <a:buNone/>
                </a:pPr>
                <a:endParaRPr lang="en-US" b="1" dirty="0" smtClean="0"/>
              </a:p>
              <a:p>
                <a:pPr marL="0" indent="0">
                  <a:buNone/>
                </a:pPr>
                <a:r>
                  <a:rPr lang="en-US" dirty="0" smtClean="0"/>
                  <a:t>We will be modeling individual components in order to study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𝑺</m:t>
                        </m:r>
                      </m:sub>
                    </m:sSub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726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Goals 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</a:t>
                </a:r>
                <a:r>
                  <a:rPr lang="en-US" dirty="0" smtClean="0"/>
                  <a:t>fficient and accurate methods for evaluating system reliability   (making inference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 smtClean="0"/>
                  <a:t>Test planning procedures that leverage all available data to minimize testing cost, while controlling for both consumer and producer risk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88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Case Study:  JLTV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568" y="1523873"/>
            <a:ext cx="10937447" cy="2371471"/>
          </a:xfrm>
        </p:spPr>
        <p:txBody>
          <a:bodyPr/>
          <a:lstStyle/>
          <a:p>
            <a:r>
              <a:rPr lang="en-US" dirty="0" smtClean="0"/>
              <a:t>Department of Defense will be replacing the legacy Humvee vehicle fleet with the Joint Light Tactical Vehicle (JLTV) Family</a:t>
            </a:r>
          </a:p>
          <a:p>
            <a:r>
              <a:rPr lang="en-US" dirty="0" smtClean="0"/>
              <a:t>Eight prototypes have gone through a series of three developmental testing phases</a:t>
            </a:r>
          </a:p>
          <a:p>
            <a:r>
              <a:rPr lang="en-US" dirty="0" smtClean="0"/>
              <a:t>Testing required vendors conduct 160,000 miles of reliability testing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157473"/>
            <a:ext cx="2831781" cy="2023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033" y="4146587"/>
            <a:ext cx="2862673" cy="203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758" y="4157473"/>
            <a:ext cx="2819400" cy="2034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173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Developmental Test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720584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8 Vehicle variants </a:t>
            </a:r>
          </a:p>
          <a:p>
            <a:pPr lvl="1"/>
            <a:r>
              <a:rPr lang="en-US" dirty="0"/>
              <a:t>V</a:t>
            </a:r>
            <a:r>
              <a:rPr lang="en-US" dirty="0" smtClean="0"/>
              <a:t>ariants based on different military needs (e.g., </a:t>
            </a:r>
            <a:r>
              <a:rPr lang="en-US" b="0" dirty="0" smtClean="0"/>
              <a:t>combat, sustainment, police action, peace-keeping, and security patrol)</a:t>
            </a:r>
          </a:p>
          <a:p>
            <a:pPr lvl="1"/>
            <a:r>
              <a:rPr lang="en-US" dirty="0" smtClean="0"/>
              <a:t>Different variants share common components such as brakes and radios.</a:t>
            </a:r>
          </a:p>
          <a:p>
            <a:r>
              <a:rPr lang="en-US" dirty="0" smtClean="0"/>
              <a:t>3 Phases of testing </a:t>
            </a:r>
          </a:p>
          <a:p>
            <a:pPr lvl="1"/>
            <a:r>
              <a:rPr lang="en-US" dirty="0" smtClean="0"/>
              <a:t>Location and test length change between phases </a:t>
            </a:r>
          </a:p>
          <a:p>
            <a:pPr lvl="1"/>
            <a:r>
              <a:rPr lang="en-US" dirty="0" smtClean="0"/>
              <a:t>Vendors make adjustments / improvements between phases </a:t>
            </a:r>
          </a:p>
          <a:p>
            <a:r>
              <a:rPr lang="en-US" dirty="0" smtClean="0"/>
              <a:t>26 Component failures were identified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846" y="1549336"/>
            <a:ext cx="2607969" cy="15636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35033" y="3121982"/>
            <a:ext cx="2843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dirty="0" smtClean="0"/>
              <a:t>Aberdeen Proving Ground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846" y="3978275"/>
            <a:ext cx="2607970" cy="16108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70846" y="5598102"/>
            <a:ext cx="260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dirty="0" smtClean="0"/>
              <a:t>Yuma </a:t>
            </a:r>
            <a:r>
              <a:rPr lang="en-US" sz="1600" smtClean="0"/>
              <a:t>Proving Ground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784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Bayesian Hierarchical Model </a:t>
            </a:r>
            <a:br>
              <a:rPr lang="en-US" b="1" dirty="0" smtClean="0"/>
            </a:br>
            <a:r>
              <a:rPr lang="en-US" sz="3200" b="1" dirty="0" smtClean="0"/>
              <a:t>Exponential</a:t>
            </a:r>
            <a:endParaRPr 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23104" cy="2033143"/>
              </a:xfrm>
            </p:spPr>
            <p:txBody>
              <a:bodyPr/>
              <a:lstStyle/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/>
                  <a:t>Phase 1: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ysClr val="windowText" lastClr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ysClr val="windowText" lastClr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  <m:r>
                      <a:rPr lang="en-US">
                        <a:solidFill>
                          <a:sysClr val="windowText" lastClr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</a:rPr>
                      <m:t> ~ </m:t>
                    </m:r>
                    <m:r>
                      <a:rPr lang="en-US">
                        <a:solidFill>
                          <a:sysClr val="windowText" lastClr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</a:rPr>
                      <m:t>𝑒𝑥𝑝</m:t>
                    </m:r>
                    <m:d>
                      <m:dPr>
                        <m:ctrlPr>
                          <a:rPr lang="en-US" i="1">
                            <a:solidFill>
                              <a:sysClr val="windowText" lastClr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ysClr val="windowText" lastClr="000000"/>
                                </a:solidFill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ysClr val="windowText" lastClr="000000"/>
                                </a:solidFill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>
                                <a:solidFill>
                                  <a:sysClr val="windowText" lastClr="000000"/>
                                </a:solidFill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/>
                  <a:t>Phase 2: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ysClr val="windowText" lastClr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ysClr val="windowText" lastClr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  <m:r>
                      <a:rPr lang="en-US">
                        <a:solidFill>
                          <a:sysClr val="windowText" lastClr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</a:rPr>
                      <m:t>~</m:t>
                    </m:r>
                    <m:r>
                      <a:rPr lang="en-US">
                        <a:solidFill>
                          <a:sysClr val="windowText" lastClr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</a:rPr>
                      <m:t>𝑒𝑥𝑝</m:t>
                    </m:r>
                    <m:d>
                      <m:dPr>
                        <m:ctrlPr>
                          <a:rPr lang="en-US" i="1">
                            <a:solidFill>
                              <a:sysClr val="windowText" lastClr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ysClr val="windowText" lastClr="000000"/>
                                </a:solidFill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ysClr val="windowText" lastClr="000000"/>
                                </a:solidFill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>
                                <a:solidFill>
                                  <a:sysClr val="windowText" lastClr="000000"/>
                                </a:solidFill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solidFill>
                                  <a:sysClr val="windowText" lastClr="000000"/>
                                </a:solidFill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uFill>
                                      <a:solidFill>
                                        <a:srgbClr val="000000"/>
                                      </a:solidFill>
                                    </a:u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solidFill>
                                      <a:sysClr val="windowText" lastClr="000000"/>
                                    </a:solidFill>
                                    <a:effectLst/>
                                    <a:uFill>
                                      <a:solidFill>
                                        <a:srgbClr val="000000"/>
                                      </a:solidFill>
                                    </a:uFill>
                                    <a:latin typeface="Cambria Math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>
                                    <a:solidFill>
                                      <a:sysClr val="windowText" lastClr="000000"/>
                                    </a:solidFill>
                                    <a:effectLst/>
                                    <a:uFill>
                                      <a:solidFill>
                                        <a:srgbClr val="000000"/>
                                      </a:solidFill>
                                    </a:u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  <m:sub>
                            <m:r>
                              <a:rPr lang="en-US" b="0" i="1" smtClean="0">
                                <a:solidFill>
                                  <a:sysClr val="windowText" lastClr="000000"/>
                                </a:solidFill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/>
                  <a:t>Phase 3: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ysClr val="windowText" lastClr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ysClr val="windowText" lastClr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  <m:r>
                      <a:rPr lang="en-US">
                        <a:solidFill>
                          <a:sysClr val="windowText" lastClr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</a:rPr>
                      <m:t>~</m:t>
                    </m:r>
                    <m:r>
                      <a:rPr lang="en-US">
                        <a:solidFill>
                          <a:sysClr val="windowText" lastClr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</a:rPr>
                      <m:t>𝑒𝑥𝑝</m:t>
                    </m:r>
                    <m:d>
                      <m:dPr>
                        <m:ctrlPr>
                          <a:rPr lang="en-US" i="1">
                            <a:solidFill>
                              <a:sysClr val="windowText" lastClr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ysClr val="windowText" lastClr="000000"/>
                                </a:solidFill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ysClr val="windowText" lastClr="000000"/>
                                </a:solidFill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>
                                <a:solidFill>
                                  <a:sysClr val="windowText" lastClr="000000"/>
                                </a:solidFill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solidFill>
                                  <a:sysClr val="windowText" lastClr="000000"/>
                                </a:solidFill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ysClr val="windowText" lastClr="000000"/>
                                    </a:solidFill>
                                    <a:effectLst/>
                                    <a:uFill>
                                      <a:solidFill>
                                        <a:srgbClr val="000000"/>
                                      </a:solidFill>
                                    </a:u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solidFill>
                                      <a:sysClr val="windowText" lastClr="000000"/>
                                    </a:solidFill>
                                    <a:effectLst/>
                                    <a:uFill>
                                      <a:solidFill>
                                        <a:srgbClr val="000000"/>
                                      </a:solidFill>
                                    </a:uFill>
                                    <a:latin typeface="Cambria Math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>
                                    <a:solidFill>
                                      <a:sysClr val="windowText" lastClr="000000"/>
                                    </a:solidFill>
                                    <a:effectLst/>
                                    <a:uFill>
                                      <a:solidFill>
                                        <a:srgbClr val="000000"/>
                                      </a:solidFill>
                                    </a:u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  <m:sub>
                            <m:r>
                              <a:rPr lang="en-US" b="0" i="1" smtClean="0">
                                <a:solidFill>
                                  <a:sysClr val="windowText" lastClr="000000"/>
                                </a:solidFill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solidFill>
                                  <a:sysClr val="windowText" lastClr="000000"/>
                                </a:solidFill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ysClr val="windowText" lastClr="000000"/>
                                    </a:solidFill>
                                    <a:effectLst/>
                                    <a:uFill>
                                      <a:solidFill>
                                        <a:srgbClr val="000000"/>
                                      </a:solidFill>
                                    </a:u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solidFill>
                                      <a:sysClr val="windowText" lastClr="000000"/>
                                    </a:solidFill>
                                    <a:effectLst/>
                                    <a:uFill>
                                      <a:solidFill>
                                        <a:srgbClr val="000000"/>
                                      </a:solidFill>
                                    </a:uFill>
                                    <a:latin typeface="Cambria Math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>
                                    <a:solidFill>
                                      <a:sysClr val="windowText" lastClr="000000"/>
                                    </a:solidFill>
                                    <a:effectLst/>
                                    <a:uFill>
                                      <a:solidFill>
                                        <a:srgbClr val="000000"/>
                                      </a:solidFill>
                                    </a:u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  <m:sub>
                            <m:r>
                              <a:rPr lang="en-US" b="0" i="1" smtClean="0">
                                <a:solidFill>
                                  <a:sysClr val="windowText" lastClr="000000"/>
                                </a:solidFill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23104" cy="2033143"/>
              </a:xfrm>
              <a:blipFill rotWithShape="0">
                <a:blip r:embed="rId3"/>
                <a:stretch>
                  <a:fillRect l="-2549" t="-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382512" y="1938528"/>
                <a:ext cx="4370832" cy="780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400"/>
                  </a:spcAft>
                  <a:tabLst>
                    <a:tab pos="740410" algn="l"/>
                  </a:tabLst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ysClr val="windowText" lastClr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</a:rPr>
                      <m:t>𝑖</m:t>
                    </m:r>
                    <m:r>
                      <a:rPr lang="en-US" b="0" smtClean="0">
                        <a:solidFill>
                          <a:sysClr val="windowText" lastClr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</a:rPr>
                      <m:t>=</m:t>
                    </m:r>
                    <m:r>
                      <a:rPr lang="en-US" b="0" i="1" smtClean="0">
                        <a:solidFill>
                          <a:sysClr val="windowText" lastClr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</a:rPr>
                      <m:t>1</m:t>
                    </m:r>
                    <m:r>
                      <a:rPr lang="en-US" b="0" smtClean="0">
                        <a:solidFill>
                          <a:sysClr val="windowText" lastClr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</a:rPr>
                      <m:t>,</m:t>
                    </m:r>
                    <m:r>
                      <a:rPr lang="en-US" b="0" i="1" smtClean="0">
                        <a:solidFill>
                          <a:sysClr val="windowText" lastClr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</a:rPr>
                      <m:t>2</m:t>
                    </m:r>
                    <m:r>
                      <a:rPr lang="en-US" b="0" smtClean="0">
                        <a:solidFill>
                          <a:sysClr val="windowText" lastClr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</a:rPr>
                      <m:t>,…,</m:t>
                    </m:r>
                    <m:r>
                      <a:rPr lang="en-US" b="0" i="1" smtClean="0">
                        <a:solidFill>
                          <a:sysClr val="windowText" lastClr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</a:rPr>
                      <m:t>8</m:t>
                    </m:r>
                  </m:oMath>
                </a14:m>
                <a:r>
                  <a:rPr lang="en-US" b="0" dirty="0">
                    <a:solidFill>
                      <a:sysClr val="windowText" lastClr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</a:rPr>
                  <a:t> </a:t>
                </a:r>
                <a:r>
                  <a:rPr lang="en-US" b="0" dirty="0" smtClean="0">
                    <a:solidFill>
                      <a:sysClr val="windowText" lastClr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</a:rPr>
                  <a:t>(</a:t>
                </a:r>
                <a:r>
                  <a:rPr lang="en-US" dirty="0">
                    <a:solidFill>
                      <a:sysClr val="windowText" lastClr="000000"/>
                    </a:solidFill>
                    <a:uFill>
                      <a:solidFill>
                        <a:srgbClr val="000000"/>
                      </a:solidFill>
                    </a:uFill>
                  </a:rPr>
                  <a:t>V</a:t>
                </a:r>
                <a:r>
                  <a:rPr lang="en-US" b="0" dirty="0" smtClean="0">
                    <a:solidFill>
                      <a:sysClr val="windowText" lastClr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</a:rPr>
                  <a:t>ehicles)</a:t>
                </a:r>
              </a:p>
              <a:p>
                <a:pPr algn="ctr">
                  <a:lnSpc>
                    <a:spcPct val="115000"/>
                  </a:lnSpc>
                  <a:spcAft>
                    <a:spcPts val="400"/>
                  </a:spcAft>
                  <a:tabLst>
                    <a:tab pos="740410" algn="l"/>
                  </a:tabLst>
                </a:pPr>
                <a:r>
                  <a:rPr lang="en-US" b="0" dirty="0" smtClean="0">
                    <a:solidFill>
                      <a:sysClr val="windowText" lastClr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</a:rPr>
                  <a:t> 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ysClr val="windowText" lastClr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</a:rPr>
                      <m:t>𝑗</m:t>
                    </m:r>
                    <m:r>
                      <a:rPr lang="en-US" b="0">
                        <a:solidFill>
                          <a:sysClr val="windowText" lastClr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</a:rPr>
                      <m:t>=</m:t>
                    </m:r>
                    <m:r>
                      <a:rPr lang="en-US" b="0" i="1">
                        <a:solidFill>
                          <a:sysClr val="windowText" lastClr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</a:rPr>
                      <m:t>1</m:t>
                    </m:r>
                    <m:r>
                      <a:rPr lang="en-US" b="0">
                        <a:solidFill>
                          <a:sysClr val="windowText" lastClr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</a:rPr>
                      <m:t>,</m:t>
                    </m:r>
                    <m:r>
                      <a:rPr lang="en-US" b="0" i="1">
                        <a:solidFill>
                          <a:sysClr val="windowText" lastClr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</a:rPr>
                      <m:t>2</m:t>
                    </m:r>
                    <m:r>
                      <a:rPr lang="en-US" b="0">
                        <a:solidFill>
                          <a:sysClr val="windowText" lastClr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</a:rPr>
                      <m:t>,…,</m:t>
                    </m:r>
                    <m:r>
                      <a:rPr lang="en-US" b="0" i="1">
                        <a:solidFill>
                          <a:sysClr val="windowText" lastClr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</a:rPr>
                      <m:t>26</m:t>
                    </m:r>
                  </m:oMath>
                </a14:m>
                <a:r>
                  <a:rPr lang="en-US" b="0" dirty="0">
                    <a:solidFill>
                      <a:sysClr val="windowText" lastClr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</a:rPr>
                  <a:t> </a:t>
                </a:r>
                <a:r>
                  <a:rPr lang="en-US" b="0" dirty="0" smtClean="0">
                    <a:solidFill>
                      <a:sysClr val="windowText" lastClr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</a:rPr>
                  <a:t>(</a:t>
                </a:r>
                <a:r>
                  <a:rPr lang="en-US" dirty="0"/>
                  <a:t>Component </a:t>
                </a:r>
                <a:r>
                  <a:rPr lang="en-US" dirty="0" smtClean="0"/>
                  <a:t>Failures</a:t>
                </a:r>
                <a:r>
                  <a:rPr lang="en-US" b="0" dirty="0" smtClean="0">
                    <a:solidFill>
                      <a:sysClr val="windowText" lastClr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</a:rPr>
                  <a:t>)</a:t>
                </a:r>
                <a:endParaRPr lang="en-US" dirty="0">
                  <a:solidFill>
                    <a:sysClr val="windowText" lastClr="000000"/>
                  </a:solidFill>
                  <a:uFill>
                    <a:solidFill>
                      <a:srgbClr val="000000"/>
                    </a:solidFill>
                  </a:uFill>
                  <a:latin typeface="Times New Roman"/>
                  <a:ea typeface="Arial Unicode MS"/>
                  <a:cs typeface="Arial Unicode MS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512" y="1938528"/>
                <a:ext cx="4370832" cy="780727"/>
              </a:xfrm>
              <a:prstGeom prst="rect">
                <a:avLst/>
              </a:prstGeom>
              <a:blipFill rotWithShape="0">
                <a:blip r:embed="rId4"/>
                <a:stretch>
                  <a:fillRect t="-781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8200" y="3858768"/>
                <a:ext cx="7235952" cy="1061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400"/>
                  </a:spcAft>
                  <a:tabLst>
                    <a:tab pos="740410" algn="l"/>
                  </a:tabLst>
                </a:pPr>
                <a:r>
                  <a:rPr lang="en-US" sz="2400" dirty="0" smtClean="0">
                    <a:solidFill>
                      <a:sysClr val="windowText" lastClr="000000"/>
                    </a:solidFill>
                    <a:uFill>
                      <a:solidFill>
                        <a:srgbClr val="000000"/>
                      </a:solidFill>
                    </a:uFill>
                  </a:rPr>
                  <a:t>Rate Parameter: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ysClr val="windowText" lastClr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ysClr val="windowText" lastClr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sz="2400">
                            <a:solidFill>
                              <a:sysClr val="windowText" lastClr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en-US" sz="2400">
                        <a:solidFill>
                          <a:sysClr val="windowText" lastClr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</a:rPr>
                      <m:t>~</m:t>
                    </m:r>
                    <m:r>
                      <a:rPr lang="en-US" sz="2400">
                        <a:solidFill>
                          <a:sysClr val="windowText" lastClr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</a:rPr>
                      <m:t>𝑔𝑎𝑚𝑚𝑎</m:t>
                    </m:r>
                    <m:r>
                      <a:rPr lang="en-US" sz="2400">
                        <a:solidFill>
                          <a:sysClr val="windowText" lastClr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ysClr val="windowText" lastClr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ysClr val="windowText" lastClr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ysClr val="windowText" lastClr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2400">
                        <a:solidFill>
                          <a:sysClr val="windowText" lastClr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ysClr val="windowText" lastClr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ysClr val="windowText" lastClr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ysClr val="windowText" lastClr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2400">
                        <a:solidFill>
                          <a:sysClr val="windowText" lastClr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</a:rPr>
                      <m:t>)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uFill>
                    <a:solidFill>
                      <a:srgbClr val="000000"/>
                    </a:solidFill>
                  </a:uFill>
                  <a:latin typeface="Times New Roman"/>
                  <a:ea typeface="Arial Unicode MS"/>
                  <a:cs typeface="Arial Unicode MS"/>
                </a:endParaRPr>
              </a:p>
              <a:p>
                <a:pPr algn="ctr">
                  <a:lnSpc>
                    <a:spcPct val="115000"/>
                  </a:lnSpc>
                  <a:spcAft>
                    <a:spcPts val="400"/>
                  </a:spcAft>
                  <a:tabLst>
                    <a:tab pos="740410" algn="l"/>
                  </a:tabLs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2400">
                        <a:solidFill>
                          <a:sysClr val="windowText" lastClr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</a:rPr>
                      <m:t>~ </m:t>
                    </m:r>
                    <m:r>
                      <a:rPr lang="en-US" sz="2400">
                        <a:solidFill>
                          <a:sysClr val="windowText" lastClr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</a:rPr>
                      <m:t>𝑔𝑎𝑚𝑚𝑎</m:t>
                    </m:r>
                    <m:d>
                      <m:d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ysClr val="windowText" lastClr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/>
                          </a:rPr>
                          <m:t>.001,.001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uFill>
                      <a:solidFill>
                        <a:srgbClr val="000000"/>
                      </a:solidFill>
                    </a:uFill>
                    <a:latin typeface="Times New Roman"/>
                    <a:ea typeface="Arial Unicode MS"/>
                    <a:cs typeface="Arial Unicode MS"/>
                  </a:rPr>
                  <a:t>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ysClr val="windowText" lastClr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ea typeface="Arial Unicode MS"/>
                        <a:cs typeface="Arial Unicode MS"/>
                      </a:rPr>
                      <m:t>~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ea typeface="Arial Unicode MS"/>
                        <a:cs typeface="Arial Unicode MS"/>
                      </a:rPr>
                      <m:t>𝑔𝑎𝑚𝑚𝑎</m:t>
                    </m:r>
                    <m:r>
                      <a:rPr lang="en-US" sz="2400" i="1">
                        <a:solidFill>
                          <a:sysClr val="windowText" lastClr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  <a:ea typeface="Arial Unicode MS"/>
                        <a:cs typeface="Arial Unicode MS"/>
                      </a:rPr>
                      <m:t>(.001,.001)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uFill>
                    <a:solidFill>
                      <a:srgbClr val="000000"/>
                    </a:solidFill>
                  </a:uFill>
                  <a:latin typeface="Times New Roman"/>
                  <a:ea typeface="Arial Unicode MS"/>
                  <a:cs typeface="Arial Unicode MS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58768"/>
                <a:ext cx="7235952" cy="1061573"/>
              </a:xfrm>
              <a:prstGeom prst="rect">
                <a:avLst/>
              </a:prstGeom>
              <a:blipFill rotWithShape="0">
                <a:blip r:embed="rId5"/>
                <a:stretch>
                  <a:fillRect l="-1348" b="-52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8200" y="5035936"/>
                <a:ext cx="6202680" cy="990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Growth Parameters: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ysClr val="windowText" lastClr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ysClr val="windowText" lastClr="000000"/>
                                </a:solidFill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solidFill>
                                  <a:sysClr val="windowText" lastClr="000000"/>
                                </a:solidFill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400">
                                <a:solidFill>
                                  <a:sysClr val="windowText" lastClr="000000"/>
                                </a:solidFill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  <m:sub>
                        <m:r>
                          <a:rPr lang="en-US" sz="2400" b="0" i="1" smtClean="0">
                            <a:solidFill>
                              <a:sysClr val="windowText" lastClr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2400" b="0">
                        <a:solidFill>
                          <a:sysClr val="windowText" lastClr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</a:rPr>
                      <m:t>~</m:t>
                    </m:r>
                    <m:r>
                      <a:rPr lang="en-US" sz="2400" b="0" i="1" smtClean="0">
                        <a:solidFill>
                          <a:sysClr val="windowText" lastClr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</a:rPr>
                      <m:t>𝑔𝑎𝑚𝑚𝑎</m:t>
                    </m:r>
                    <m:d>
                      <m:dPr>
                        <m:ctrlPr>
                          <a:rPr lang="en-US" sz="2400" b="0" i="1">
                            <a:solidFill>
                              <a:sysClr val="windowText" lastClr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ysClr val="windowText" lastClr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/>
                          </a:rPr>
                          <m:t>𝑐</m:t>
                        </m:r>
                        <m:r>
                          <a:rPr lang="en-US" sz="2400" b="0" i="1">
                            <a:solidFill>
                              <a:sysClr val="windowText" lastClr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ysClr val="windowText" lastClr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/>
                          </a:rPr>
                          <m:t>𝑑</m:t>
                        </m:r>
                      </m:e>
                    </m:d>
                  </m:oMath>
                </a14:m>
                <a:endParaRPr lang="en-US" sz="2400" dirty="0" smtClean="0"/>
              </a:p>
              <a:p>
                <a:r>
                  <a:rPr lang="en-US" sz="2400" dirty="0"/>
                  <a:t>	</a:t>
                </a:r>
                <a:r>
                  <a:rPr lang="en-US" sz="2400" dirty="0" smtClean="0"/>
                  <a:t>	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ysClr val="windowText" lastClr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ysClr val="windowText" lastClr="000000"/>
                                </a:solidFill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solidFill>
                                  <a:sysClr val="windowText" lastClr="000000"/>
                                </a:solidFill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400" b="0" i="0" smtClean="0">
                                <a:solidFill>
                                  <a:sysClr val="windowText" lastClr="000000"/>
                                </a:solidFill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  <m:sub>
                        <m:r>
                          <a:rPr lang="en-US" sz="2400" b="0" i="1" smtClean="0">
                            <a:solidFill>
                              <a:sysClr val="windowText" lastClr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2400">
                        <a:solidFill>
                          <a:sysClr val="windowText" lastClr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</a:rPr>
                      <m:t>~</m:t>
                    </m:r>
                    <m:r>
                      <a:rPr lang="en-US" sz="2400" b="0" i="1" smtClean="0">
                        <a:solidFill>
                          <a:sysClr val="windowText" lastClr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</a:rPr>
                      <m:t>𝑔𝑎𝑚𝑚</m:t>
                    </m:r>
                    <m:r>
                      <a:rPr lang="en-US" sz="2400">
                        <a:solidFill>
                          <a:sysClr val="windowText" lastClr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/>
                      </a:rPr>
                      <m:t>𝑎</m:t>
                    </m:r>
                    <m:d>
                      <m:dPr>
                        <m:ctrlPr>
                          <a:rPr lang="en-US" sz="2400" b="0" i="1">
                            <a:solidFill>
                              <a:sysClr val="windowText" lastClr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ysClr val="windowText" lastClr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/>
                          </a:rPr>
                          <m:t>𝑐</m:t>
                        </m:r>
                        <m:r>
                          <a:rPr lang="en-US" sz="2400" b="0" i="1">
                            <a:solidFill>
                              <a:sysClr val="windowText" lastClr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ysClr val="windowText" lastClr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/>
                          </a:rPr>
                          <m:t>𝑑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035936"/>
                <a:ext cx="6202680" cy="990912"/>
              </a:xfrm>
              <a:prstGeom prst="rect">
                <a:avLst/>
              </a:prstGeom>
              <a:blipFill rotWithShape="0">
                <a:blip r:embed="rId6"/>
                <a:stretch>
                  <a:fillRect l="-1573" t="-4294" b="-49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00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4233</TotalTime>
  <Words>2201</Words>
  <Application>Microsoft Macintosh PowerPoint</Application>
  <PresentationFormat>Widescreen</PresentationFormat>
  <Paragraphs>265</Paragraphs>
  <Slides>27</Slides>
  <Notes>19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 Unicode MS</vt:lpstr>
      <vt:lpstr>Calibri</vt:lpstr>
      <vt:lpstr>Calibri Light</vt:lpstr>
      <vt:lpstr>Cambria Math</vt:lpstr>
      <vt:lpstr>Times New Roman</vt:lpstr>
      <vt:lpstr>Arial</vt:lpstr>
      <vt:lpstr>Office Theme</vt:lpstr>
      <vt:lpstr>Reliability Assessment of Multiple Component Systems Using Bayesian Hierarchical Models</vt:lpstr>
      <vt:lpstr>Contributors </vt:lpstr>
      <vt:lpstr>Outline</vt:lpstr>
      <vt:lpstr>Large Scale Acquisition Process</vt:lpstr>
      <vt:lpstr>Reliability of Multiple Component Systems </vt:lpstr>
      <vt:lpstr>Goals </vt:lpstr>
      <vt:lpstr>Case Study:  JLTV</vt:lpstr>
      <vt:lpstr>Developmental Test</vt:lpstr>
      <vt:lpstr>Bayesian Hierarchical Model  Exponential</vt:lpstr>
      <vt:lpstr>Bayesian Hierarchical Model  Weibull</vt:lpstr>
      <vt:lpstr>Goodness of Fit</vt:lpstr>
      <vt:lpstr>Expected Miles Between Failure  90% Posterior Intervals from Exponential Model </vt:lpstr>
      <vt:lpstr>Expected Miles to Failure  90% Posterior Intervals from Weibull Model </vt:lpstr>
      <vt:lpstr>Weibull with Multiple Shape Parameters  90% Intervals </vt:lpstr>
      <vt:lpstr>Assurance Test Planning  Classical Testing </vt:lpstr>
      <vt:lpstr>Assurance Test Planning  Bayesian Testing </vt:lpstr>
      <vt:lpstr>Assurance Test Planning  Exponential</vt:lpstr>
      <vt:lpstr>Assurance Test Planning Exponential</vt:lpstr>
      <vt:lpstr>Assurance Test Planning Weibull</vt:lpstr>
      <vt:lpstr>Assurance Test Planning Weibull</vt:lpstr>
      <vt:lpstr>Case Study Test Plan Weibull</vt:lpstr>
      <vt:lpstr>Future Work</vt:lpstr>
      <vt:lpstr>Back up slides</vt:lpstr>
      <vt:lpstr>Traditional Analysis </vt:lpstr>
      <vt:lpstr>Model Fitting</vt:lpstr>
      <vt:lpstr>Assurance Test Planning Exponential</vt:lpstr>
      <vt:lpstr>Case Study Test Plan Exponential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Reliability Assessment of Multiple Component Systems Using Bayesian Hierarchical Models</dc:title>
  <dc:creator>Microsoft Office User</dc:creator>
  <cp:lastModifiedBy>Microsoft Office User</cp:lastModifiedBy>
  <cp:revision>67</cp:revision>
  <dcterms:created xsi:type="dcterms:W3CDTF">2017-05-29T17:19:14Z</dcterms:created>
  <dcterms:modified xsi:type="dcterms:W3CDTF">2017-06-05T14:32:34Z</dcterms:modified>
</cp:coreProperties>
</file>